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8" r:id="rId4"/>
    <p:sldId id="271" r:id="rId5"/>
    <p:sldId id="269" r:id="rId6"/>
    <p:sldId id="27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72" r:id="rId15"/>
    <p:sldId id="273" r:id="rId16"/>
    <p:sldId id="274" r:id="rId17"/>
    <p:sldId id="276" r:id="rId18"/>
    <p:sldId id="275" r:id="rId19"/>
    <p:sldId id="278" r:id="rId20"/>
    <p:sldId id="277" r:id="rId21"/>
    <p:sldId id="281" r:id="rId22"/>
    <p:sldId id="280" r:id="rId23"/>
    <p:sldId id="283" r:id="rId24"/>
    <p:sldId id="282" r:id="rId25"/>
    <p:sldId id="285" r:id="rId26"/>
    <p:sldId id="284" r:id="rId27"/>
    <p:sldId id="287" r:id="rId28"/>
    <p:sldId id="289" r:id="rId29"/>
    <p:sldId id="288" r:id="rId30"/>
    <p:sldId id="290" r:id="rId31"/>
    <p:sldId id="292" r:id="rId32"/>
    <p:sldId id="293" r:id="rId33"/>
    <p:sldId id="291" r:id="rId34"/>
    <p:sldId id="295" r:id="rId35"/>
    <p:sldId id="294" r:id="rId36"/>
    <p:sldId id="296" r:id="rId37"/>
    <p:sldId id="298" r:id="rId38"/>
    <p:sldId id="297" r:id="rId39"/>
    <p:sldId id="299" r:id="rId40"/>
    <p:sldId id="302" r:id="rId41"/>
    <p:sldId id="300" r:id="rId42"/>
    <p:sldId id="303" r:id="rId43"/>
    <p:sldId id="304" r:id="rId44"/>
    <p:sldId id="306" r:id="rId45"/>
    <p:sldId id="305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6" r:id="rId55"/>
    <p:sldId id="315" r:id="rId56"/>
    <p:sldId id="317" r:id="rId57"/>
    <p:sldId id="318" r:id="rId58"/>
    <p:sldId id="319" r:id="rId59"/>
    <p:sldId id="321" r:id="rId60"/>
    <p:sldId id="320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4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9712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525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878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60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083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723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236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297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091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75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EF7128-A345-424B-8A9F-805F302A0C4E}" type="datetimeFigureOut">
              <a:rPr lang="en-ID" smtClean="0"/>
              <a:t>06/11/2021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6F11BE-85A7-455F-BE93-63A5475E6D5C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3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55E61FF-E03F-4DAE-83DA-44AC8DC3C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Big Data &amp; Data Analytics</a:t>
            </a:r>
            <a:b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</a:b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Prodi </a:t>
            </a:r>
            <a:r>
              <a:rPr lang="en-US" sz="7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Psikologi</a:t>
            </a: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 Kelas III &amp; IV</a:t>
            </a:r>
            <a:endParaRPr lang="en-ID" sz="72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5BEB9D47-FFB0-4897-9FCF-67B20C018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Pertemuan</a:t>
            </a:r>
            <a:r>
              <a:rPr lang="en-US" sz="4800" b="1" dirty="0">
                <a:solidFill>
                  <a:schemeClr val="tx1"/>
                </a:solidFill>
                <a:latin typeface="Gabriola" panose="04040605051002020D02" pitchFamily="82" charset="0"/>
              </a:rPr>
              <a:t> 4</a:t>
            </a:r>
            <a:endParaRPr lang="en-ID" sz="48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E13AB1A5-77E4-498F-B94C-FA5C1CB72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9" y="712135"/>
                <a:ext cx="10968251" cy="441942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200" b="1" u="sng" dirty="0">
                    <a:solidFill>
                      <a:schemeClr val="tx1"/>
                    </a:solidFill>
                  </a:rPr>
                  <a:t>Me-Remove Examples/Baris Yang </a:t>
                </a:r>
                <a:r>
                  <a:rPr lang="en-US" sz="2200" b="1" u="sng" dirty="0" err="1">
                    <a:solidFill>
                      <a:schemeClr val="tx1"/>
                    </a:solidFill>
                  </a:rPr>
                  <a:t>Memuat</a:t>
                </a:r>
                <a:r>
                  <a:rPr lang="en-US" sz="2200" b="1" u="sng" dirty="0">
                    <a:solidFill>
                      <a:schemeClr val="tx1"/>
                    </a:solidFill>
                  </a:rPr>
                  <a:t> Missing Value.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“Filter Examples” –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“Replace Missing Values”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Filter Examples,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sz="2200" dirty="0">
                    <a:solidFill>
                      <a:schemeClr val="tx1"/>
                    </a:solidFill>
                  </a:rPr>
                  <a:t> pada panel Parameter 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sz="2200" dirty="0">
                    <a:solidFill>
                      <a:schemeClr val="tx1"/>
                    </a:solidFill>
                  </a:rPr>
                  <a:t>Condition class :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“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no_missing_attributes</a:t>
                </a:r>
                <a:r>
                  <a:rPr lang="en-ID" sz="2200" dirty="0">
                    <a:solidFill>
                      <a:schemeClr val="tx1"/>
                    </a:solidFill>
                  </a:rPr>
                  <a:t>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ke</a:t>
                </a:r>
                <a:r>
                  <a:rPr lang="en-ID" sz="2200" dirty="0">
                    <a:solidFill>
                      <a:schemeClr val="tx1"/>
                    </a:solidFill>
                  </a:rPr>
                  <a:t> Port Result –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sz="2200" dirty="0">
                    <a:solidFill>
                      <a:schemeClr val="tx1"/>
                    </a:solidFill>
                  </a:rPr>
                  <a:t>Pada Statistics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terlihat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bahwa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seluruh</a:t>
                </a:r>
                <a:r>
                  <a:rPr lang="en-ID" sz="2200" dirty="0">
                    <a:solidFill>
                      <a:schemeClr val="tx1"/>
                    </a:solidFill>
                  </a:rPr>
                  <a:t> attribute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sudah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tidak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memuat</a:t>
                </a:r>
                <a:r>
                  <a:rPr lang="en-ID" sz="2200" dirty="0">
                    <a:solidFill>
                      <a:schemeClr val="tx1"/>
                    </a:solidFill>
                  </a:rPr>
                  <a:t> missing value.</a:t>
                </a:r>
              </a:p>
            </p:txBody>
          </p:sp>
        </mc:Choice>
        <mc:Fallback xmlns="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E13AB1A5-77E4-498F-B94C-FA5C1CB72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9" y="712135"/>
                <a:ext cx="10968251" cy="4419423"/>
              </a:xfrm>
              <a:prstGeom prst="rect">
                <a:avLst/>
              </a:prstGeom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41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3">
            <a:extLst>
              <a:ext uri="{FF2B5EF4-FFF2-40B4-BE49-F238E27FC236}">
                <a16:creationId xmlns:a16="http://schemas.microsoft.com/office/drawing/2014/main" id="{6DD0FA6D-8D25-4BA4-BE0C-6A15CBDB4B1A}"/>
              </a:ext>
            </a:extLst>
          </p:cNvPr>
          <p:cNvSpPr txBox="1">
            <a:spLocks/>
          </p:cNvSpPr>
          <p:nvPr/>
        </p:nvSpPr>
        <p:spPr>
          <a:xfrm>
            <a:off x="482220" y="264319"/>
            <a:ext cx="10968251" cy="724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Mengidentifikasi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Outlier</a:t>
            </a:r>
            <a:endParaRPr lang="en-ID" sz="4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1AEFE665-CF9D-4BFD-982B-8B73753783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9" y="1121569"/>
                <a:ext cx="10968251" cy="510181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b="1" u="sng" dirty="0" err="1">
                    <a:solidFill>
                      <a:schemeClr val="tx1"/>
                    </a:solidFill>
                  </a:rPr>
                  <a:t>Tujuan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Mengidentifikasi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kasus</a:t>
                </a:r>
                <a:r>
                  <a:rPr lang="en-US" dirty="0">
                    <a:solidFill>
                      <a:schemeClr val="tx1"/>
                    </a:solidFill>
                  </a:rPr>
                  <a:t> yang </a:t>
                </a:r>
                <a:r>
                  <a:rPr lang="en-US" dirty="0" err="1">
                    <a:solidFill>
                      <a:schemeClr val="tx1"/>
                    </a:solidFill>
                  </a:rPr>
                  <a:t>tak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biasa</a:t>
                </a:r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</a:rPr>
                  <a:t>adanya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outlier,dsb</a:t>
                </a:r>
                <a:r>
                  <a:rPr lang="en-US" dirty="0">
                    <a:solidFill>
                      <a:schemeClr val="tx1"/>
                    </a:solidFill>
                  </a:rPr>
                  <a:t>) dan </a:t>
                </a:r>
                <a:r>
                  <a:rPr lang="en-US" dirty="0" err="1">
                    <a:solidFill>
                      <a:schemeClr val="tx1"/>
                    </a:solidFill>
                  </a:rPr>
                  <a:t>membuangnya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dirty="0">
                    <a:solidFill>
                      <a:schemeClr val="tx1"/>
                    </a:solidFill>
                  </a:rPr>
                  <a:t> data set.</a:t>
                </a:r>
                <a:endParaRPr lang="en-US" b="1" u="sng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b="1" u="sng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 Dataset “Titanic” yang  </a:t>
                </a:r>
                <a:r>
                  <a:rPr lang="en-US" b="1" u="sng" dirty="0" err="1">
                    <a:solidFill>
                      <a:schemeClr val="tx1"/>
                    </a:solidFill>
                  </a:rPr>
                  <a:t>sudah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 </a:t>
                </a:r>
                <a:r>
                  <a:rPr lang="en-US" b="1" u="sng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 cleansing.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dirty="0">
                    <a:solidFill>
                      <a:schemeClr val="tx1"/>
                    </a:solidFill>
                  </a:rPr>
                  <a:t> operator “Select Attributes” - </a:t>
                </a:r>
                <a:r>
                  <a:rPr lang="en-ID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dirty="0">
                    <a:solidFill>
                      <a:schemeClr val="tx1"/>
                    </a:solidFill>
                  </a:rPr>
                  <a:t> operator “Replace Missing Values”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Operator Select Attributes, </a:t>
                </a:r>
                <a:r>
                  <a:rPr lang="en-ID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dirty="0">
                    <a:solidFill>
                      <a:schemeClr val="tx1"/>
                    </a:solidFill>
                  </a:rPr>
                  <a:t> pada panel Parameter 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>
                    <a:solidFill>
                      <a:schemeClr val="tx1"/>
                    </a:solidFill>
                  </a:rPr>
                  <a:t>Attribute Filter Type : </a:t>
                </a:r>
                <a:r>
                  <a:rPr lang="en-ID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dirty="0">
                    <a:solidFill>
                      <a:schemeClr val="tx1"/>
                    </a:solidFill>
                  </a:rPr>
                  <a:t> Subset (</a:t>
                </a:r>
                <a:r>
                  <a:rPr lang="en-ID" dirty="0" err="1">
                    <a:solidFill>
                      <a:schemeClr val="tx1"/>
                    </a:solidFill>
                  </a:rPr>
                  <a:t>karena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akan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dihilangkan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beberapa</a:t>
                </a:r>
                <a:r>
                  <a:rPr lang="en-ID" dirty="0">
                    <a:solidFill>
                      <a:schemeClr val="tx1"/>
                    </a:solidFill>
                  </a:rPr>
                  <a:t> attribute)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>
                    <a:solidFill>
                      <a:schemeClr val="tx1"/>
                    </a:solidFill>
                  </a:rPr>
                  <a:t>Pada Attributes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Select Attribute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pindahkan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semua</a:t>
                </a:r>
                <a:r>
                  <a:rPr lang="en-ID" dirty="0">
                    <a:solidFill>
                      <a:schemeClr val="tx1"/>
                    </a:solidFill>
                  </a:rPr>
                  <a:t> attribute </a:t>
                </a:r>
                <a:r>
                  <a:rPr lang="en-ID" dirty="0" err="1">
                    <a:solidFill>
                      <a:schemeClr val="tx1"/>
                    </a:solidFill>
                  </a:rPr>
                  <a:t>kecuali</a:t>
                </a:r>
                <a:r>
                  <a:rPr lang="en-ID" dirty="0">
                    <a:solidFill>
                      <a:schemeClr val="tx1"/>
                    </a:solidFill>
                  </a:rPr>
                  <a:t> Name &amp; Ticket Number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Apply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ke</a:t>
                </a:r>
                <a:r>
                  <a:rPr lang="en-ID" dirty="0">
                    <a:solidFill>
                      <a:schemeClr val="tx1"/>
                    </a:solidFill>
                  </a:rPr>
                  <a:t> Port Result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 err="1">
                    <a:solidFill>
                      <a:schemeClr val="tx1"/>
                    </a:solidFill>
                  </a:rPr>
                  <a:t>Diperoleh</a:t>
                </a:r>
                <a:r>
                  <a:rPr lang="en-ID" dirty="0">
                    <a:solidFill>
                      <a:schemeClr val="tx1"/>
                    </a:solidFill>
                  </a:rPr>
                  <a:t> Dataset yang </a:t>
                </a:r>
                <a:r>
                  <a:rPr lang="en-ID" dirty="0" err="1">
                    <a:solidFill>
                      <a:schemeClr val="tx1"/>
                    </a:solidFill>
                  </a:rPr>
                  <a:t>hanya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memuat</a:t>
                </a:r>
                <a:r>
                  <a:rPr lang="en-ID" dirty="0">
                    <a:solidFill>
                      <a:schemeClr val="tx1"/>
                    </a:solidFill>
                  </a:rPr>
                  <a:t> attribute-attribute yang </a:t>
                </a:r>
                <a:r>
                  <a:rPr lang="en-ID" dirty="0" err="1">
                    <a:solidFill>
                      <a:schemeClr val="tx1"/>
                    </a:solidFill>
                  </a:rPr>
                  <a:t>berkontribusi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dalam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deteksi</a:t>
                </a:r>
                <a:r>
                  <a:rPr lang="en-ID" dirty="0">
                    <a:solidFill>
                      <a:schemeClr val="tx1"/>
                    </a:solidFill>
                  </a:rPr>
                  <a:t> outlier.</a:t>
                </a:r>
              </a:p>
            </p:txBody>
          </p:sp>
        </mc:Choice>
        <mc:Fallback xmlns="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1AEFE665-CF9D-4BFD-982B-8B7375378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9" y="1121569"/>
                <a:ext cx="10968251" cy="5101810"/>
              </a:xfrm>
              <a:prstGeom prst="rect">
                <a:avLst/>
              </a:prstGeom>
              <a:blipFill>
                <a:blip r:embed="rId2"/>
                <a:stretch>
                  <a:fillRect l="-13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09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3">
            <a:extLst>
              <a:ext uri="{FF2B5EF4-FFF2-40B4-BE49-F238E27FC236}">
                <a16:creationId xmlns:a16="http://schemas.microsoft.com/office/drawing/2014/main" id="{BD1879BC-E5B4-4A6A-9D28-80F58960AEBF}"/>
              </a:ext>
            </a:extLst>
          </p:cNvPr>
          <p:cNvSpPr txBox="1">
            <a:spLocks/>
          </p:cNvSpPr>
          <p:nvPr/>
        </p:nvSpPr>
        <p:spPr>
          <a:xfrm>
            <a:off x="482220" y="264319"/>
            <a:ext cx="10968251" cy="1038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Melakukan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Normalisasi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A2E8739E-74F5-4D3E-9AE4-A1ACBA813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9" y="1302911"/>
                <a:ext cx="10968251" cy="470210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b="1" dirty="0" err="1">
                    <a:solidFill>
                      <a:schemeClr val="tx1"/>
                    </a:solidFill>
                  </a:rPr>
                  <a:t>Normalisasi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 Data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adalah</a:t>
                </a:r>
                <a:r>
                  <a:rPr lang="en-US" sz="1800" dirty="0">
                    <a:solidFill>
                      <a:schemeClr val="tx1"/>
                    </a:solidFill>
                  </a:rPr>
                  <a:t> proses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mengubah</a:t>
                </a:r>
                <a:r>
                  <a:rPr lang="en-US" sz="1800" dirty="0">
                    <a:solidFill>
                      <a:schemeClr val="tx1"/>
                    </a:solidFill>
                  </a:rPr>
                  <a:t> attribute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rentang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nilai</a:t>
                </a:r>
                <a:r>
                  <a:rPr lang="en-US" sz="1800" dirty="0">
                    <a:solidFill>
                      <a:schemeClr val="tx1"/>
                    </a:solidFill>
                  </a:rPr>
                  <a:t> yang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sedemikian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sehingga</a:t>
                </a:r>
                <a:r>
                  <a:rPr lang="en-US" sz="1800" dirty="0">
                    <a:solidFill>
                      <a:schemeClr val="tx1"/>
                    </a:solidFill>
                  </a:rPr>
                  <a:t> data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tersebut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akan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menyebar</a:t>
                </a:r>
                <a:r>
                  <a:rPr lang="en-US" sz="1800" dirty="0">
                    <a:solidFill>
                      <a:schemeClr val="tx1"/>
                    </a:solidFill>
                  </a:rPr>
                  <a:t> normal.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1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“Normalized” –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“Select Attributes”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1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“Detect Outlier (Distances)”  -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Number of Neighbour =10, Number of outliers =10, distance function= Euclidian distance –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“Normalized”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1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“Filter Examples” –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“Detect Outlier (Distances”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1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1800" dirty="0">
                    <a:solidFill>
                      <a:schemeClr val="tx1"/>
                    </a:solidFill>
                  </a:rPr>
                  <a:t> Operator Filter Examples,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sz="1800" dirty="0">
                    <a:solidFill>
                      <a:schemeClr val="tx1"/>
                    </a:solidFill>
                  </a:rPr>
                  <a:t> pada panel Parameter 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sz="1800" dirty="0">
                    <a:solidFill>
                      <a:schemeClr val="tx1"/>
                    </a:solidFill>
                  </a:rPr>
                  <a:t>Filter :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1800" dirty="0">
                    <a:solidFill>
                      <a:schemeClr val="tx1"/>
                    </a:solidFill>
                  </a:rPr>
                  <a:t> Add a New Filter –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1800" dirty="0">
                    <a:solidFill>
                      <a:schemeClr val="tx1"/>
                    </a:solidFill>
                  </a:rPr>
                  <a:t> Outlier (Kiri) , Equals (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tengah</a:t>
                </a:r>
                <a:r>
                  <a:rPr lang="en-ID" sz="1800" dirty="0">
                    <a:solidFill>
                      <a:schemeClr val="tx1"/>
                    </a:solidFill>
                  </a:rPr>
                  <a:t>), False (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Kanan</a:t>
                </a:r>
                <a:r>
                  <a:rPr lang="en-ID" sz="1800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1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ke</a:t>
                </a:r>
                <a:r>
                  <a:rPr lang="en-ID" sz="1800" dirty="0">
                    <a:solidFill>
                      <a:schemeClr val="tx1"/>
                    </a:solidFill>
                  </a:rPr>
                  <a:t> Port Result –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ampungan Konten 4">
                <a:extLst>
                  <a:ext uri="{FF2B5EF4-FFF2-40B4-BE49-F238E27FC236}">
                    <a16:creationId xmlns:a16="http://schemas.microsoft.com/office/drawing/2014/main" id="{A2E8739E-74F5-4D3E-9AE4-A1ACBA813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9" y="1302911"/>
                <a:ext cx="10968251" cy="4702104"/>
              </a:xfrm>
              <a:prstGeom prst="rect">
                <a:avLst/>
              </a:prstGeom>
              <a:blipFill>
                <a:blip r:embed="rId2"/>
                <a:stretch>
                  <a:fillRect l="-1167" b="-246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67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4741FB7-F1E6-4760-934F-CF57BF661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Keterangan: Garis Bengkok 2">
            <a:extLst>
              <a:ext uri="{FF2B5EF4-FFF2-40B4-BE49-F238E27FC236}">
                <a16:creationId xmlns:a16="http://schemas.microsoft.com/office/drawing/2014/main" id="{90F6C7AA-C2A5-4867-9F46-4DB13403CB40}"/>
              </a:ext>
            </a:extLst>
          </p:cNvPr>
          <p:cNvSpPr/>
          <p:nvPr/>
        </p:nvSpPr>
        <p:spPr>
          <a:xfrm>
            <a:off x="4053383" y="191070"/>
            <a:ext cx="7970294" cy="1146412"/>
          </a:xfrm>
          <a:prstGeom prst="borderCallout2">
            <a:avLst>
              <a:gd name="adj1" fmla="val 19940"/>
              <a:gd name="adj2" fmla="val -2015"/>
              <a:gd name="adj3" fmla="val 19940"/>
              <a:gd name="adj4" fmla="val -11656"/>
              <a:gd name="adj5" fmla="val 167264"/>
              <a:gd name="adj6" fmla="val -11322"/>
            </a:avLst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Data di Attribute Age, No of Sibling, No of Parents, </a:t>
            </a:r>
            <a:r>
              <a:rPr lang="en-US" b="1" dirty="0" err="1">
                <a:solidFill>
                  <a:schemeClr val="tx1"/>
                </a:solidFill>
              </a:rPr>
              <a:t>Pasenger</a:t>
            </a:r>
            <a:r>
              <a:rPr lang="en-US" b="1" dirty="0">
                <a:solidFill>
                  <a:schemeClr val="tx1"/>
                </a:solidFill>
              </a:rPr>
              <a:t> Fare Hasil </a:t>
            </a:r>
            <a:r>
              <a:rPr lang="en-US" b="1" dirty="0" err="1">
                <a:solidFill>
                  <a:schemeClr val="tx1"/>
                </a:solidFill>
              </a:rPr>
              <a:t>Normalisasi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sehingga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menyebar</a:t>
            </a:r>
            <a:r>
              <a:rPr lang="en-US" b="1" dirty="0">
                <a:solidFill>
                  <a:schemeClr val="tx1"/>
                </a:solidFill>
              </a:rPr>
              <a:t> Normal </a:t>
            </a:r>
            <a:r>
              <a:rPr lang="en-US" b="1" dirty="0" err="1">
                <a:solidFill>
                  <a:schemeClr val="tx1"/>
                </a:solidFill>
              </a:rPr>
              <a:t>standar</a:t>
            </a:r>
            <a:r>
              <a:rPr lang="en-US" b="1" dirty="0">
                <a:solidFill>
                  <a:schemeClr val="tx1"/>
                </a:solidFill>
              </a:rPr>
              <a:t> di </a:t>
            </a:r>
            <a:r>
              <a:rPr lang="en-US" b="1" dirty="0" err="1">
                <a:solidFill>
                  <a:schemeClr val="tx1"/>
                </a:solidFill>
              </a:rPr>
              <a:t>sekitar</a:t>
            </a:r>
            <a:r>
              <a:rPr lang="en-US" b="1" dirty="0">
                <a:solidFill>
                  <a:schemeClr val="tx1"/>
                </a:solidFill>
              </a:rPr>
              <a:t> mean = 0 </a:t>
            </a:r>
            <a:r>
              <a:rPr lang="en-US" b="1" dirty="0" err="1">
                <a:solidFill>
                  <a:schemeClr val="tx1"/>
                </a:solidFill>
              </a:rPr>
              <a:t>dengan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standar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deviasi</a:t>
            </a:r>
            <a:r>
              <a:rPr lang="en-US" b="1" dirty="0">
                <a:solidFill>
                  <a:schemeClr val="tx1"/>
                </a:solidFill>
              </a:rPr>
              <a:t> 1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17" name="Konektor Panah Lurus 16">
            <a:extLst>
              <a:ext uri="{FF2B5EF4-FFF2-40B4-BE49-F238E27FC236}">
                <a16:creationId xmlns:a16="http://schemas.microsoft.com/office/drawing/2014/main" id="{C708F0C5-9C73-4AA7-8A79-BCAE4811B0B8}"/>
              </a:ext>
            </a:extLst>
          </p:cNvPr>
          <p:cNvCxnSpPr>
            <a:cxnSpLocks/>
          </p:cNvCxnSpPr>
          <p:nvPr/>
        </p:nvCxnSpPr>
        <p:spPr>
          <a:xfrm>
            <a:off x="4053383" y="1337482"/>
            <a:ext cx="0" cy="750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Konektor Panah Lurus 19">
            <a:extLst>
              <a:ext uri="{FF2B5EF4-FFF2-40B4-BE49-F238E27FC236}">
                <a16:creationId xmlns:a16="http://schemas.microsoft.com/office/drawing/2014/main" id="{87B1F1A5-7B38-465B-97A6-7EBC67E1F11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377220" y="1337482"/>
            <a:ext cx="2661310" cy="750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Konektor Panah Lurus 22">
            <a:extLst>
              <a:ext uri="{FF2B5EF4-FFF2-40B4-BE49-F238E27FC236}">
                <a16:creationId xmlns:a16="http://schemas.microsoft.com/office/drawing/2014/main" id="{F1F17E9C-0B0D-4ACC-9B14-34D8084B7BD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281382" y="1337482"/>
            <a:ext cx="1757148" cy="7506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Keterangan: Panah Kanan 27">
            <a:extLst>
              <a:ext uri="{FF2B5EF4-FFF2-40B4-BE49-F238E27FC236}">
                <a16:creationId xmlns:a16="http://schemas.microsoft.com/office/drawing/2014/main" id="{24238E63-3F7C-415B-8AF2-58B719FB8AB5}"/>
              </a:ext>
            </a:extLst>
          </p:cNvPr>
          <p:cNvSpPr/>
          <p:nvPr/>
        </p:nvSpPr>
        <p:spPr>
          <a:xfrm>
            <a:off x="23813" y="2743200"/>
            <a:ext cx="2009704" cy="2852382"/>
          </a:xfrm>
          <a:prstGeom prst="rightArrow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Pada Outlier, False </a:t>
            </a:r>
            <a:r>
              <a:rPr lang="en-US" b="1" dirty="0" err="1">
                <a:solidFill>
                  <a:schemeClr val="tx1"/>
                </a:solidFill>
              </a:rPr>
              <a:t>berarti</a:t>
            </a:r>
            <a:r>
              <a:rPr lang="en-US" b="1" dirty="0">
                <a:solidFill>
                  <a:schemeClr val="tx1"/>
                </a:solidFill>
              </a:rPr>
              <a:t> pada baris </a:t>
            </a:r>
            <a:r>
              <a:rPr lang="en-US" b="1" dirty="0" err="1">
                <a:solidFill>
                  <a:schemeClr val="tx1"/>
                </a:solidFill>
              </a:rPr>
              <a:t>tersebut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tidak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memuat</a:t>
            </a:r>
            <a:r>
              <a:rPr lang="en-US" b="1" dirty="0">
                <a:solidFill>
                  <a:schemeClr val="tx1"/>
                </a:solidFill>
              </a:rPr>
              <a:t> outlier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89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49672F4-DB56-4883-8B8F-6DB9DF4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  <a:latin typeface="Gabriola" panose="04040605051002020D02" pitchFamily="82" charset="0"/>
              </a:rPr>
              <a:t>Data Blending</a:t>
            </a:r>
            <a:endParaRPr lang="en-ID" sz="96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F191F05-2DF3-4768-86C9-CA1A4FEC9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64592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Menggabungkan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Join, Append, Set Minus, Intersect, Union, Cartesian Product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3200" b="1" cap="none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4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Menggabungkan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Appends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Appends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menggabungkan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beberapa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set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memiliki</a:t>
                </a:r>
                <a:r>
                  <a:rPr lang="en-US" sz="2400" dirty="0">
                    <a:solidFill>
                      <a:schemeClr val="tx1"/>
                    </a:solidFill>
                  </a:rPr>
                  <a:t> attribute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sehingga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barisnya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(Example)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bertambah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“Golf” (14 baris) dan “Golf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Testset</a:t>
                </a:r>
                <a:r>
                  <a:rPr lang="en-US" sz="2400" dirty="0">
                    <a:solidFill>
                      <a:schemeClr val="tx1"/>
                    </a:solidFill>
                  </a:rPr>
                  <a:t>” (14 baris)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“Appends”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sz="2400" dirty="0">
                    <a:solidFill>
                      <a:schemeClr val="tx1"/>
                    </a:solidFill>
                  </a:rPr>
                  <a:t>Hasil : dataset </a:t>
                </a:r>
                <a:r>
                  <a:rPr lang="en-ID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2400" dirty="0">
                    <a:solidFill>
                      <a:schemeClr val="tx1"/>
                    </a:solidFill>
                  </a:rPr>
                  <a:t> 28 baris</a:t>
                </a: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94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B03D9B1F-2541-412E-9A6A-DA929442C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9" t="21691" r="27712" b="45871"/>
          <a:stretch/>
        </p:blipFill>
        <p:spPr>
          <a:xfrm>
            <a:off x="491318" y="354840"/>
            <a:ext cx="6933063" cy="2224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AD416F40-C53A-41F8-9E34-16CFDDB0D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t="23284" r="46142" b="8657"/>
          <a:stretch/>
        </p:blipFill>
        <p:spPr>
          <a:xfrm>
            <a:off x="4995081" y="1108898"/>
            <a:ext cx="6168788" cy="5196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Keterangan: Panah Kanan 7">
            <a:extLst>
              <a:ext uri="{FF2B5EF4-FFF2-40B4-BE49-F238E27FC236}">
                <a16:creationId xmlns:a16="http://schemas.microsoft.com/office/drawing/2014/main" id="{A11DD883-539D-4173-A835-FF9FE1AD3BE9}"/>
              </a:ext>
            </a:extLst>
          </p:cNvPr>
          <p:cNvSpPr/>
          <p:nvPr/>
        </p:nvSpPr>
        <p:spPr>
          <a:xfrm>
            <a:off x="3166281" y="3261815"/>
            <a:ext cx="1337480" cy="1514901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Hasil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211852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Menggabungkan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Join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Join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menggabungkan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beberapa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set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memiliki</a:t>
                </a:r>
                <a:r>
                  <a:rPr lang="en-US" sz="2400" dirty="0">
                    <a:solidFill>
                      <a:schemeClr val="tx1"/>
                    </a:solidFill>
                  </a:rPr>
                  <a:t> key attribute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seperti</a:t>
                </a:r>
                <a:r>
                  <a:rPr lang="en-US" sz="2400" dirty="0">
                    <a:solidFill>
                      <a:schemeClr val="tx1"/>
                    </a:solidFill>
                  </a:rPr>
                  <a:t> primary key)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sehingga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attributenya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bertambah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“Transactions” dan “Products” (14 baris)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memiliki</a:t>
                </a:r>
                <a:r>
                  <a:rPr lang="en-US" sz="2400" dirty="0">
                    <a:solidFill>
                      <a:schemeClr val="tx1"/>
                    </a:solidFill>
                  </a:rPr>
                  <a:t> key attribute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yaitu</a:t>
                </a:r>
                <a:r>
                  <a:rPr lang="en-US" sz="2400" dirty="0">
                    <a:solidFill>
                      <a:schemeClr val="tx1"/>
                    </a:solidFill>
                  </a:rPr>
                  <a:t> product id.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“Joins”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Pada parameter – Key Attributes :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Edit List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Left Key &amp; Right Key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Product ID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r="-10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75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255CD55C-FF83-44B6-AEE5-57701567D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50000" r="40186" b="22388"/>
          <a:stretch/>
        </p:blipFill>
        <p:spPr>
          <a:xfrm>
            <a:off x="532264" y="412845"/>
            <a:ext cx="6462792" cy="2347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52F35F3-159F-4462-B4B0-EB03F4F0A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0" t="24278" r="37713" b="8259"/>
          <a:stretch/>
        </p:blipFill>
        <p:spPr>
          <a:xfrm>
            <a:off x="4729734" y="1064525"/>
            <a:ext cx="7239353" cy="5049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Keterangan: Panah Kanan 4">
            <a:extLst>
              <a:ext uri="{FF2B5EF4-FFF2-40B4-BE49-F238E27FC236}">
                <a16:creationId xmlns:a16="http://schemas.microsoft.com/office/drawing/2014/main" id="{2205A5A1-0D6D-4EA0-A2A8-1E8CD7F0D8CD}"/>
              </a:ext>
            </a:extLst>
          </p:cNvPr>
          <p:cNvSpPr/>
          <p:nvPr/>
        </p:nvSpPr>
        <p:spPr>
          <a:xfrm>
            <a:off x="2770495" y="3050275"/>
            <a:ext cx="1692323" cy="2347415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Hasil</a:t>
            </a:r>
            <a:endParaRPr lang="en-ID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1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Menggabungkan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Union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Union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menggabungkan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beberapa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set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memiliki</a:t>
                </a:r>
                <a:r>
                  <a:rPr lang="en-US" sz="2400" dirty="0">
                    <a:solidFill>
                      <a:schemeClr val="tx1"/>
                    </a:solidFill>
                  </a:rPr>
                  <a:t> attribute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sehingga</a:t>
                </a:r>
                <a:r>
                  <a:rPr lang="en-US" sz="2400" dirty="0">
                    <a:solidFill>
                      <a:schemeClr val="tx1"/>
                    </a:solidFill>
                  </a:rPr>
                  <a:t> baris (Example) &amp; Kolom (Attribute)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bertambah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“Golf” dan “Iris”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“Union”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sz="2400" dirty="0">
                    <a:solidFill>
                      <a:schemeClr val="tx1"/>
                    </a:solidFill>
                  </a:rPr>
                  <a:t>Hasil : dataset </a:t>
                </a:r>
                <a:r>
                  <a:rPr lang="en-ID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2400" dirty="0">
                    <a:solidFill>
                      <a:schemeClr val="tx1"/>
                    </a:solidFill>
                  </a:rPr>
                  <a:t> 28 baris</a:t>
                </a: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4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49672F4-DB56-4883-8B8F-6DB9DF4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  <a:latin typeface="Gabriola" panose="04040605051002020D02" pitchFamily="82" charset="0"/>
              </a:rPr>
              <a:t>Data Cleansing</a:t>
            </a:r>
            <a:endParaRPr lang="en-ID" sz="96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F191F05-2DF3-4768-86C9-CA1A4FEC9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64592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Diskritisasi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Binning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Menghilangkan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Missing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Mengidentifikasi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Outlier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b="1" cap="none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0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B2C4030-E997-4873-8D24-B0576C333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7" t="23880" r="27150" b="50001"/>
          <a:stretch/>
        </p:blipFill>
        <p:spPr>
          <a:xfrm>
            <a:off x="436729" y="327546"/>
            <a:ext cx="7806519" cy="1993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C3F32BC0-B67D-465D-BCBC-AFD0D8513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7" t="24478" r="35016" b="8657"/>
          <a:stretch/>
        </p:blipFill>
        <p:spPr>
          <a:xfrm>
            <a:off x="3684895" y="1064525"/>
            <a:ext cx="7915701" cy="5245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Keterangan: Panah Kanan 3">
            <a:extLst>
              <a:ext uri="{FF2B5EF4-FFF2-40B4-BE49-F238E27FC236}">
                <a16:creationId xmlns:a16="http://schemas.microsoft.com/office/drawing/2014/main" id="{41AA03CC-D3B6-4499-8AB7-09225C7134F6}"/>
              </a:ext>
            </a:extLst>
          </p:cNvPr>
          <p:cNvSpPr/>
          <p:nvPr/>
        </p:nvSpPr>
        <p:spPr>
          <a:xfrm>
            <a:off x="1678675" y="2866030"/>
            <a:ext cx="1651379" cy="2292824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Hasil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220936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7880" y="232748"/>
            <a:ext cx="10790830" cy="736244"/>
          </a:xfrm>
        </p:spPr>
        <p:txBody>
          <a:bodyPr>
            <a:normAutofit fontScale="90000"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Mengkombinasikan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Intersect (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Irisan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)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Intersect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melihat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irisan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atau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2 data set.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“Golf” dan “Polynomial”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adalah</a:t>
                </a:r>
                <a:r>
                  <a:rPr lang="en-US" sz="2400" dirty="0">
                    <a:solidFill>
                      <a:schemeClr val="tx1"/>
                    </a:solidFill>
                  </a:rPr>
                  <a:t> 1 – 14)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10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dimulai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11 – 210)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“Intersect”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 Generate ID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  <a:blipFill>
                <a:blip r:embed="rId2"/>
                <a:stretch>
                  <a:fillRect l="-1508" r="-145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53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9CB1955-F347-411D-9483-4C4A84D9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50000" r="38837" b="19602"/>
          <a:stretch/>
        </p:blipFill>
        <p:spPr>
          <a:xfrm>
            <a:off x="545910" y="262720"/>
            <a:ext cx="6741994" cy="2627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73B60F36-2183-4F03-AAFE-366E79316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t="24279" r="39174" b="53632"/>
          <a:stretch/>
        </p:blipFill>
        <p:spPr>
          <a:xfrm>
            <a:off x="2388357" y="3074158"/>
            <a:ext cx="9588963" cy="2279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Keterangan: Panah Bawah 5">
            <a:extLst>
              <a:ext uri="{FF2B5EF4-FFF2-40B4-BE49-F238E27FC236}">
                <a16:creationId xmlns:a16="http://schemas.microsoft.com/office/drawing/2014/main" id="{85DE3F2E-9CF6-433B-8C5B-F79E8BF08939}"/>
              </a:ext>
            </a:extLst>
          </p:cNvPr>
          <p:cNvSpPr/>
          <p:nvPr/>
        </p:nvSpPr>
        <p:spPr>
          <a:xfrm>
            <a:off x="8952931" y="1665027"/>
            <a:ext cx="2811439" cy="1224835"/>
          </a:xfrm>
          <a:prstGeom prst="down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Hasil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320143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7880" y="232748"/>
            <a:ext cx="10790830" cy="736244"/>
          </a:xfrm>
        </p:spPr>
        <p:txBody>
          <a:bodyPr>
            <a:normAutofit fontScale="90000"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Mengkombinasikan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Set Minus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Set Minus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melihat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dataset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pertama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tetapi</a:t>
                </a:r>
                <a:r>
                  <a:rPr lang="en-US" sz="2400" dirty="0">
                    <a:solidFill>
                      <a:schemeClr val="tx1"/>
                    </a:solidFill>
                  </a:rPr>
                  <a:t>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tidak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termuat</a:t>
                </a:r>
                <a:r>
                  <a:rPr lang="en-US" sz="2400" dirty="0">
                    <a:solidFill>
                      <a:schemeClr val="tx1"/>
                    </a:solidFill>
                  </a:rPr>
                  <a:t> di dataset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“Golf” dan “Polynomial”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adalah</a:t>
                </a:r>
                <a:r>
                  <a:rPr lang="en-US" sz="2400" dirty="0">
                    <a:solidFill>
                      <a:schemeClr val="tx1"/>
                    </a:solidFill>
                  </a:rPr>
                  <a:t> 1 – 14)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10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dimulai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11 – 210)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“Set Minus”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 Generate ID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  <a:blipFill>
                <a:blip r:embed="rId2"/>
                <a:stretch>
                  <a:fillRect l="-1392" r="-174" b="-13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50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B2791F1-F850-4EC6-9C85-FE8BE6B6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9" t="49999" r="39512" b="21394"/>
          <a:stretch/>
        </p:blipFill>
        <p:spPr>
          <a:xfrm>
            <a:off x="354841" y="276366"/>
            <a:ext cx="7028597" cy="2507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29FA0E02-1467-4A5F-92C9-F7C339D3E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4" t="24875" r="39397" b="30547"/>
          <a:stretch/>
        </p:blipFill>
        <p:spPr>
          <a:xfrm>
            <a:off x="3915733" y="2279856"/>
            <a:ext cx="7921426" cy="3807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Keterangan: Panah Kanan 3">
            <a:extLst>
              <a:ext uri="{FF2B5EF4-FFF2-40B4-BE49-F238E27FC236}">
                <a16:creationId xmlns:a16="http://schemas.microsoft.com/office/drawing/2014/main" id="{44310F60-935B-4AB6-9BD8-3C4ECE01F196}"/>
              </a:ext>
            </a:extLst>
          </p:cNvPr>
          <p:cNvSpPr/>
          <p:nvPr/>
        </p:nvSpPr>
        <p:spPr>
          <a:xfrm>
            <a:off x="1924335" y="3429000"/>
            <a:ext cx="1719618" cy="2125639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Hasil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195267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6161B627-3E58-4179-80AC-E35FDA822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7880" y="232748"/>
            <a:ext cx="10790830" cy="736244"/>
          </a:xfrm>
        </p:spPr>
        <p:txBody>
          <a:bodyPr>
            <a:normAutofit fontScale="90000"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Mengkombinasikan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Set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Cartesian Product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Operator Cartesian Product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membuat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kombinasi</a:t>
                </a:r>
                <a:r>
                  <a:rPr lang="en-US" sz="2400" dirty="0">
                    <a:solidFill>
                      <a:schemeClr val="tx1"/>
                    </a:solidFill>
                  </a:rPr>
                  <a:t> /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pasangan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berurutan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seluruh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di dataset 1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seluruh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di dataset 2.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Retrieve data “Golf” dan “Polynomial”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golf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adalah</a:t>
                </a:r>
                <a:r>
                  <a:rPr lang="en-US" sz="2400" dirty="0">
                    <a:solidFill>
                      <a:schemeClr val="tx1"/>
                    </a:solidFill>
                  </a:rPr>
                  <a:t> 1 – 14)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generate ID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– pada parameter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offset = 10 (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artinya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urutan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data polynomial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dimulai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dari</a:t>
                </a:r>
                <a:r>
                  <a:rPr lang="en-US" sz="2400" dirty="0">
                    <a:solidFill>
                      <a:schemeClr val="tx1"/>
                    </a:solidFill>
                  </a:rPr>
                  <a:t> 11 – 210)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“Cartesian Product”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</a:rPr>
                  <a:t>  Generate ID data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tersebut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ampungan Konten 6">
                <a:extLst>
                  <a:ext uri="{FF2B5EF4-FFF2-40B4-BE49-F238E27FC236}">
                    <a16:creationId xmlns:a16="http://schemas.microsoft.com/office/drawing/2014/main" id="{925791B6-0370-4752-98F9-A98E796F2A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27879" y="1295399"/>
                <a:ext cx="10504227" cy="4818797"/>
              </a:xfrm>
              <a:blipFill>
                <a:blip r:embed="rId2"/>
                <a:stretch>
                  <a:fillRect l="-1392" b="-139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23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CEFCD89-DB4B-4802-9255-891A46925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 t="22488" r="26587" b="47462"/>
          <a:stretch/>
        </p:blipFill>
        <p:spPr>
          <a:xfrm>
            <a:off x="614151" y="450375"/>
            <a:ext cx="7560858" cy="2191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094E5DBF-9B08-4544-A1CE-51510C84C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" t="24875" r="35017" b="8657"/>
          <a:stretch/>
        </p:blipFill>
        <p:spPr>
          <a:xfrm>
            <a:off x="4421874" y="1480781"/>
            <a:ext cx="7171776" cy="4715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Keterangan: Panah Kanan 4">
            <a:extLst>
              <a:ext uri="{FF2B5EF4-FFF2-40B4-BE49-F238E27FC236}">
                <a16:creationId xmlns:a16="http://schemas.microsoft.com/office/drawing/2014/main" id="{0159E2A1-D424-41E1-ABC3-1B1E1342A2D0}"/>
              </a:ext>
            </a:extLst>
          </p:cNvPr>
          <p:cNvSpPr/>
          <p:nvPr/>
        </p:nvSpPr>
        <p:spPr>
          <a:xfrm>
            <a:off x="2347415" y="3302758"/>
            <a:ext cx="1746913" cy="2060813"/>
          </a:xfrm>
          <a:prstGeom prst="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Hasil</a:t>
            </a:r>
            <a:endParaRPr lang="en-ID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33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55E61FF-E03F-4DAE-83DA-44AC8DC3C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Big Data &amp; Data Analytics</a:t>
            </a:r>
            <a:b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</a:b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Prodi </a:t>
            </a:r>
            <a:r>
              <a:rPr lang="en-US" sz="7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Psikologi</a:t>
            </a: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 Kelas III &amp; IV</a:t>
            </a:r>
            <a:endParaRPr lang="en-ID" sz="72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5BEB9D47-FFB0-4897-9FCF-67B20C018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Pertemuan</a:t>
            </a:r>
            <a:r>
              <a:rPr lang="en-US" sz="4800" b="1" dirty="0">
                <a:solidFill>
                  <a:schemeClr val="tx1"/>
                </a:solidFill>
                <a:latin typeface="Gabriola" panose="04040605051002020D02" pitchFamily="82" charset="0"/>
              </a:rPr>
              <a:t> 5</a:t>
            </a:r>
            <a:endParaRPr lang="en-ID" sz="48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19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49672F4-DB56-4883-8B8F-6DB9DF46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Rekayasa</a:t>
            </a:r>
            <a:r>
              <a:rPr lang="en-US" sz="9600" b="1" dirty="0">
                <a:solidFill>
                  <a:schemeClr val="tx1"/>
                </a:solidFill>
                <a:latin typeface="Gabriola" panose="04040605051002020D02" pitchFamily="82" charset="0"/>
              </a:rPr>
              <a:t> Attribute</a:t>
            </a:r>
            <a:endParaRPr lang="en-ID" sz="96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F191F05-2DF3-4768-86C9-CA1A4FEC9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64592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Me-Rename attribute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Filter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3200" b="1" cap="none" dirty="0" err="1">
                <a:solidFill>
                  <a:schemeClr val="tx1"/>
                </a:solidFill>
                <a:latin typeface="Gabriola" panose="04040605051002020D02" pitchFamily="82" charset="0"/>
              </a:rPr>
              <a:t>Tipe</a:t>
            </a:r>
            <a:r>
              <a:rPr lang="en-US" sz="3200" b="1" cap="none" dirty="0">
                <a:solidFill>
                  <a:schemeClr val="tx1"/>
                </a:solidFill>
                <a:latin typeface="Gabriola" panose="04040605051002020D02" pitchFamily="82" charset="0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3200" b="1" cap="none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0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5A27D54-2350-45F7-8F3F-4C9E0BBAED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37" y="264319"/>
            <a:ext cx="10058400" cy="724694"/>
          </a:xfrm>
        </p:spPr>
        <p:txBody>
          <a:bodyPr>
            <a:noAutofit/>
          </a:bodyPr>
          <a:lstStyle/>
          <a:p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6000" b="1" dirty="0">
                <a:solidFill>
                  <a:schemeClr val="tx1"/>
                </a:solidFill>
                <a:latin typeface="Gabriola" panose="04040605051002020D02" pitchFamily="82" charset="0"/>
              </a:rPr>
              <a:t> Nama Attribute</a:t>
            </a:r>
            <a:endParaRPr lang="en-ID" sz="60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B91A25D5-BCCF-4787-8005-7BFC2646F57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86937" y="1218466"/>
                <a:ext cx="11022842" cy="4963970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Akan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perubahan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b="1" dirty="0">
                    <a:solidFill>
                      <a:schemeClr val="tx1"/>
                    </a:solidFill>
                  </a:rPr>
                  <a:t> attribute pada Data “Golf”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bahasa</a:t>
                </a:r>
                <a:r>
                  <a:rPr lang="en-US" b="1" dirty="0">
                    <a:solidFill>
                      <a:schemeClr val="tx1"/>
                    </a:solidFill>
                  </a:rPr>
                  <a:t> Indonesia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Retrieve Data “Golf” </a:t>
                </a:r>
                <a:r>
                  <a:rPr lang="en-US" dirty="0" err="1">
                    <a:solidFill>
                      <a:schemeClr val="tx1"/>
                    </a:solidFill>
                  </a:rPr>
                  <a:t>ke</a:t>
                </a:r>
                <a:r>
                  <a:rPr lang="en-US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Operator “Rename” – </a:t>
                </a:r>
                <a:r>
                  <a:rPr lang="en-US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dirty="0">
                    <a:solidFill>
                      <a:schemeClr val="tx1"/>
                    </a:solidFill>
                  </a:rPr>
                  <a:t> data Golf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Pada Parameter – Rename Attributes : </a:t>
                </a:r>
                <a:r>
                  <a:rPr lang="en-US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dirty="0">
                    <a:solidFill>
                      <a:schemeClr val="tx1"/>
                    </a:solidFill>
                  </a:rPr>
                  <a:t> Edit List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a. Old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“Play” – New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dirty="0">
                    <a:solidFill>
                      <a:schemeClr val="tx1"/>
                    </a:solidFill>
                  </a:rPr>
                  <a:t> “</a:t>
                </a:r>
                <a:r>
                  <a:rPr lang="en-US" dirty="0" err="1">
                    <a:solidFill>
                      <a:schemeClr val="tx1"/>
                    </a:solidFill>
                  </a:rPr>
                  <a:t>Bermain</a:t>
                </a:r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b. Old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“Humidity” – New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dirty="0">
                    <a:solidFill>
                      <a:schemeClr val="tx1"/>
                    </a:solidFill>
                  </a:rPr>
                  <a:t> “</a:t>
                </a:r>
                <a:r>
                  <a:rPr lang="en-US" dirty="0" err="1">
                    <a:solidFill>
                      <a:schemeClr val="tx1"/>
                    </a:solidFill>
                  </a:rPr>
                  <a:t>Kelembaban</a:t>
                </a:r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c. Old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“ Outlook” – New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dirty="0">
                    <a:solidFill>
                      <a:schemeClr val="tx1"/>
                    </a:solidFill>
                  </a:rPr>
                  <a:t> “</a:t>
                </a:r>
                <a:r>
                  <a:rPr lang="en-US" dirty="0" err="1">
                    <a:solidFill>
                      <a:schemeClr val="tx1"/>
                    </a:solidFill>
                  </a:rPr>
                  <a:t>Cuaca</a:t>
                </a:r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d. Old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“Temperature” – New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dirty="0">
                    <a:solidFill>
                      <a:schemeClr val="tx1"/>
                    </a:solidFill>
                  </a:rPr>
                  <a:t> “</a:t>
                </a:r>
                <a:r>
                  <a:rPr lang="en-US" dirty="0" err="1">
                    <a:solidFill>
                      <a:schemeClr val="tx1"/>
                    </a:solidFill>
                  </a:rPr>
                  <a:t>Suhu</a:t>
                </a:r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e. Old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dirty="0">
                    <a:solidFill>
                      <a:schemeClr val="tx1"/>
                    </a:solidFill>
                  </a:rPr>
                  <a:t> “Wind” – New Name : </a:t>
                </a:r>
                <a:r>
                  <a:rPr lang="en-US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dirty="0">
                    <a:solidFill>
                      <a:schemeClr val="tx1"/>
                    </a:solidFill>
                  </a:rPr>
                  <a:t> “</a:t>
                </a:r>
                <a:r>
                  <a:rPr lang="en-US" dirty="0" err="1">
                    <a:solidFill>
                      <a:schemeClr val="tx1"/>
                    </a:solidFill>
                  </a:rPr>
                  <a:t>Angin</a:t>
                </a:r>
                <a:r>
                  <a:rPr lang="en-US" dirty="0">
                    <a:solidFill>
                      <a:schemeClr val="tx1"/>
                    </a:solidFill>
                  </a:rPr>
                  <a:t>”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dirty="0">
                    <a:solidFill>
                      <a:schemeClr val="tx1"/>
                    </a:solidFill>
                  </a:rPr>
                  <a:t> apply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D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B91A25D5-BCCF-4787-8005-7BFC2646F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86937" y="1218466"/>
                <a:ext cx="11022842" cy="4963970"/>
              </a:xfrm>
              <a:blipFill>
                <a:blip r:embed="rId2"/>
                <a:stretch>
                  <a:fillRect l="-1327" t="-1351" b="-73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3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CB18B9D5-10A3-4145-A4A9-E9207AD161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2597" y="287338"/>
            <a:ext cx="10058400" cy="913665"/>
          </a:xfrm>
        </p:spPr>
        <p:txBody>
          <a:bodyPr>
            <a:normAutofit/>
          </a:bodyPr>
          <a:lstStyle/>
          <a:p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Diskritisasi</a:t>
            </a:r>
            <a:r>
              <a:rPr lang="en-US" sz="60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6000" b="1" dirty="0">
                <a:solidFill>
                  <a:schemeClr val="tx1"/>
                </a:solidFill>
                <a:latin typeface="Gabriola" panose="04040605051002020D02" pitchFamily="82" charset="0"/>
              </a:rPr>
              <a:t> Binning</a:t>
            </a:r>
            <a:endParaRPr lang="en-ID" sz="60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77563962-424C-4A6F-AE12-8040931CB2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2597" y="1417637"/>
            <a:ext cx="10244919" cy="477844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</a:rPr>
              <a:t>Menggunakan</a:t>
            </a:r>
            <a:r>
              <a:rPr lang="en-US" b="1" dirty="0">
                <a:solidFill>
                  <a:schemeClr val="tx1"/>
                </a:solidFill>
              </a:rPr>
              <a:t> Data “Titanic” Yang </a:t>
            </a:r>
            <a:r>
              <a:rPr lang="en-US" b="1" dirty="0" err="1">
                <a:solidFill>
                  <a:schemeClr val="tx1"/>
                </a:solidFill>
              </a:rPr>
              <a:t>ada</a:t>
            </a:r>
            <a:r>
              <a:rPr lang="en-US" b="1" dirty="0">
                <a:solidFill>
                  <a:schemeClr val="tx1"/>
                </a:solidFill>
              </a:rPr>
              <a:t> pada Repository di folder </a:t>
            </a:r>
            <a:r>
              <a:rPr lang="en-US" b="1" dirty="0" err="1">
                <a:solidFill>
                  <a:schemeClr val="tx1"/>
                </a:solidFill>
              </a:rPr>
              <a:t>Sampel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Retrieve data “Titanic” </a:t>
            </a:r>
            <a:r>
              <a:rPr lang="en-US" dirty="0" err="1">
                <a:solidFill>
                  <a:schemeClr val="tx1"/>
                </a:solidFill>
              </a:rPr>
              <a:t>lalu</a:t>
            </a:r>
            <a:r>
              <a:rPr lang="en-US" dirty="0">
                <a:solidFill>
                  <a:schemeClr val="tx1"/>
                </a:solidFill>
              </a:rPr>
              <a:t> drag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Panel 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Definisikan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tipe</a:t>
            </a:r>
            <a:r>
              <a:rPr lang="en-US" dirty="0">
                <a:solidFill>
                  <a:schemeClr val="tx1"/>
                </a:solidFill>
              </a:rPr>
              <a:t> attribute &amp; Role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Operator “Discretize by Binning” – </a:t>
            </a:r>
            <a:r>
              <a:rPr lang="en-US" dirty="0" err="1">
                <a:solidFill>
                  <a:schemeClr val="tx1"/>
                </a:solidFill>
              </a:rPr>
              <a:t>Hubungkan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data Titanic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operator “Discretize by Binning” </a:t>
            </a:r>
            <a:r>
              <a:rPr lang="en-US" dirty="0" err="1">
                <a:solidFill>
                  <a:schemeClr val="tx1"/>
                </a:solidFill>
              </a:rPr>
              <a:t>lalu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isikan</a:t>
            </a:r>
            <a:r>
              <a:rPr lang="en-US" dirty="0">
                <a:solidFill>
                  <a:schemeClr val="tx1"/>
                </a:solidFill>
              </a:rPr>
              <a:t> pada panel parameter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a. Attribute filter Type :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Single (Karena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1 yang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kelompokkan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b. Attribute to :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c. Number of Bins : </a:t>
            </a:r>
            <a:r>
              <a:rPr lang="en-US" dirty="0" err="1">
                <a:solidFill>
                  <a:schemeClr val="tx1"/>
                </a:solidFill>
              </a:rPr>
              <a:t>Isilah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3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40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A8D7A339-A656-4078-959F-737EDFF49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5" t="22089" r="45130" b="60199"/>
          <a:stretch/>
        </p:blipFill>
        <p:spPr>
          <a:xfrm>
            <a:off x="491320" y="272953"/>
            <a:ext cx="7266280" cy="1842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A236B136-7A69-47A5-B11F-8897EC4C0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2" t="25075" r="46928" b="15821"/>
          <a:stretch/>
        </p:blipFill>
        <p:spPr>
          <a:xfrm>
            <a:off x="4438924" y="1183941"/>
            <a:ext cx="6908066" cy="5194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Keterangan: Panah Kanan 3">
            <a:extLst>
              <a:ext uri="{FF2B5EF4-FFF2-40B4-BE49-F238E27FC236}">
                <a16:creationId xmlns:a16="http://schemas.microsoft.com/office/drawing/2014/main" id="{486CB767-C117-409D-8427-8BCA1475B5D2}"/>
              </a:ext>
            </a:extLst>
          </p:cNvPr>
          <p:cNvSpPr/>
          <p:nvPr/>
        </p:nvSpPr>
        <p:spPr>
          <a:xfrm>
            <a:off x="2579427" y="3043451"/>
            <a:ext cx="1719618" cy="3029803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Hasil</a:t>
            </a:r>
            <a:endParaRPr lang="en-ID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0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>
                    <a:solidFill>
                      <a:schemeClr val="tx1"/>
                    </a:solidFill>
                  </a:rPr>
                  <a:t>Akan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perubahan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attribute pada Data “Sonar”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menghilangkan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tanda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“_”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Retrieve Data “Sonar”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8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Operator “Rename  by Replacing” –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data Sonar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Pada Parameter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a. Attribute filter type :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all (Karena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diaplikasikan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semua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atribut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b. Replace what :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tanda</a:t>
                </a:r>
                <a:r>
                  <a:rPr lang="en-US" sz="2800" dirty="0">
                    <a:solidFill>
                      <a:schemeClr val="tx1"/>
                    </a:solidFill>
                  </a:rPr>
                  <a:t> underscore ( _ ) (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karena</a:t>
                </a:r>
                <a:r>
                  <a:rPr lang="en-US" sz="2800" dirty="0">
                    <a:solidFill>
                      <a:schemeClr val="tx1"/>
                    </a:solidFill>
                  </a:rPr>
                  <a:t> yang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kita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hilangkan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tanda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ini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D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  <a:blipFill>
                <a:blip r:embed="rId2"/>
                <a:stretch>
                  <a:fillRect l="-1991" t="-1706" r="-5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285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874F2F8-D9B0-47EE-BF89-FE2104546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Panah: Atas 5">
            <a:extLst>
              <a:ext uri="{FF2B5EF4-FFF2-40B4-BE49-F238E27FC236}">
                <a16:creationId xmlns:a16="http://schemas.microsoft.com/office/drawing/2014/main" id="{F9B8D561-EA12-4A0C-88DD-6D8A1A48833E}"/>
              </a:ext>
            </a:extLst>
          </p:cNvPr>
          <p:cNvSpPr/>
          <p:nvPr/>
        </p:nvSpPr>
        <p:spPr>
          <a:xfrm>
            <a:off x="2497540" y="2565779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FF12419F-2C1F-4AA2-ACEF-22BF17F2B61A}"/>
              </a:ext>
            </a:extLst>
          </p:cNvPr>
          <p:cNvSpPr/>
          <p:nvPr/>
        </p:nvSpPr>
        <p:spPr>
          <a:xfrm>
            <a:off x="1667301" y="657366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D" dirty="0"/>
          </a:p>
        </p:txBody>
      </p:sp>
      <p:sp>
        <p:nvSpPr>
          <p:cNvPr id="8" name="Panah: Atas 7">
            <a:extLst>
              <a:ext uri="{FF2B5EF4-FFF2-40B4-BE49-F238E27FC236}">
                <a16:creationId xmlns:a16="http://schemas.microsoft.com/office/drawing/2014/main" id="{8334D35F-B95E-48B5-B3D5-0E3690AB128E}"/>
              </a:ext>
            </a:extLst>
          </p:cNvPr>
          <p:cNvSpPr/>
          <p:nvPr/>
        </p:nvSpPr>
        <p:spPr>
          <a:xfrm>
            <a:off x="10802203" y="2870580"/>
            <a:ext cx="477672" cy="5584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9" name="Panah: Atas 8">
            <a:extLst>
              <a:ext uri="{FF2B5EF4-FFF2-40B4-BE49-F238E27FC236}">
                <a16:creationId xmlns:a16="http://schemas.microsoft.com/office/drawing/2014/main" id="{2335C542-D693-46D0-8347-974CED311BC1}"/>
              </a:ext>
            </a:extLst>
          </p:cNvPr>
          <p:cNvSpPr/>
          <p:nvPr/>
        </p:nvSpPr>
        <p:spPr>
          <a:xfrm>
            <a:off x="10324531" y="1661045"/>
            <a:ext cx="477672" cy="6181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11" name="Panah: Atas 10">
            <a:extLst>
              <a:ext uri="{FF2B5EF4-FFF2-40B4-BE49-F238E27FC236}">
                <a16:creationId xmlns:a16="http://schemas.microsoft.com/office/drawing/2014/main" id="{E5F8AB23-AABD-463E-92FB-273FAAE3C2DC}"/>
              </a:ext>
            </a:extLst>
          </p:cNvPr>
          <p:cNvSpPr/>
          <p:nvPr/>
        </p:nvSpPr>
        <p:spPr>
          <a:xfrm>
            <a:off x="3605284" y="256577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63049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2341281C-3273-4493-BA52-AACB364D1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47D0237-653D-4091-9012-B8F7C11AF2CE}"/>
              </a:ext>
            </a:extLst>
          </p:cNvPr>
          <p:cNvSpPr/>
          <p:nvPr/>
        </p:nvSpPr>
        <p:spPr>
          <a:xfrm>
            <a:off x="9007522" y="259307"/>
            <a:ext cx="3016156" cy="1405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Hasil</a:t>
            </a:r>
            <a:endParaRPr lang="en-ID" sz="6000" b="1" dirty="0"/>
          </a:p>
        </p:txBody>
      </p:sp>
    </p:spTree>
    <p:extLst>
      <p:ext uri="{BB962C8B-B14F-4D97-AF65-F5344CB8AC3E}">
        <p14:creationId xmlns:p14="http://schemas.microsoft.com/office/powerpoint/2010/main" val="164668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>
                    <a:solidFill>
                      <a:schemeClr val="tx1"/>
                    </a:solidFill>
                  </a:rPr>
                  <a:t>Akan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perubahan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attribute pada Data “Sonar”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inisial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“att1, att2,dst”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Retrieve Data “Sonar”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8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Operator “Rename  by Replacing” –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data Sonar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Pada Parameter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a. Attribute filter type :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all (Karena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diaplikasikan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semua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atribut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b. Replace what :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Ketikkan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 (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ribute</a:t>
                </a:r>
                <a:r>
                  <a:rPr lang="en-US" sz="2800" dirty="0">
                    <a:solidFill>
                      <a:schemeClr val="tx1"/>
                    </a:solidFill>
                  </a:rPr>
                  <a:t>_ (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karena</a:t>
                </a:r>
                <a:r>
                  <a:rPr lang="en-US" sz="2800" dirty="0">
                    <a:solidFill>
                      <a:schemeClr val="tx1"/>
                    </a:solidFill>
                  </a:rPr>
                  <a:t> yang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kita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ambil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hanya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att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c. Replace by : $1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D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  <a:blipFill>
                <a:blip r:embed="rId2"/>
                <a:stretch>
                  <a:fillRect l="-1991" t="-1706" b="-32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78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6E5718D2-4C2B-4D59-94F3-870684C0E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Panah: Atas 3">
            <a:extLst>
              <a:ext uri="{FF2B5EF4-FFF2-40B4-BE49-F238E27FC236}">
                <a16:creationId xmlns:a16="http://schemas.microsoft.com/office/drawing/2014/main" id="{E5AC199C-228B-494B-9E68-4C4B6B49B99C}"/>
              </a:ext>
            </a:extLst>
          </p:cNvPr>
          <p:cNvSpPr/>
          <p:nvPr/>
        </p:nvSpPr>
        <p:spPr>
          <a:xfrm>
            <a:off x="2497540" y="2565779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74DA1A97-5765-4E0B-B4EB-611AF1372733}"/>
              </a:ext>
            </a:extLst>
          </p:cNvPr>
          <p:cNvSpPr/>
          <p:nvPr/>
        </p:nvSpPr>
        <p:spPr>
          <a:xfrm>
            <a:off x="1699146" y="675564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D" dirty="0"/>
          </a:p>
        </p:txBody>
      </p:sp>
      <p:sp>
        <p:nvSpPr>
          <p:cNvPr id="8" name="Panah: Atas 7">
            <a:extLst>
              <a:ext uri="{FF2B5EF4-FFF2-40B4-BE49-F238E27FC236}">
                <a16:creationId xmlns:a16="http://schemas.microsoft.com/office/drawing/2014/main" id="{81AFF525-88C0-4B91-B88B-3742D177E546}"/>
              </a:ext>
            </a:extLst>
          </p:cNvPr>
          <p:cNvSpPr/>
          <p:nvPr/>
        </p:nvSpPr>
        <p:spPr>
          <a:xfrm>
            <a:off x="10772099" y="170255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9" name="Panah: Atas 8">
            <a:extLst>
              <a:ext uri="{FF2B5EF4-FFF2-40B4-BE49-F238E27FC236}">
                <a16:creationId xmlns:a16="http://schemas.microsoft.com/office/drawing/2014/main" id="{84D622E6-0BC2-4BED-8AC6-429F5375B0AE}"/>
              </a:ext>
            </a:extLst>
          </p:cNvPr>
          <p:cNvSpPr/>
          <p:nvPr/>
        </p:nvSpPr>
        <p:spPr>
          <a:xfrm>
            <a:off x="11010935" y="2784711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10" name="Panah: Atas 9">
            <a:extLst>
              <a:ext uri="{FF2B5EF4-FFF2-40B4-BE49-F238E27FC236}">
                <a16:creationId xmlns:a16="http://schemas.microsoft.com/office/drawing/2014/main" id="{3C3DCC4C-D1A3-4204-8C45-28C6C509852F}"/>
              </a:ext>
            </a:extLst>
          </p:cNvPr>
          <p:cNvSpPr/>
          <p:nvPr/>
        </p:nvSpPr>
        <p:spPr>
          <a:xfrm>
            <a:off x="10331355" y="319698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11" name="Panah: Atas 10">
            <a:extLst>
              <a:ext uri="{FF2B5EF4-FFF2-40B4-BE49-F238E27FC236}">
                <a16:creationId xmlns:a16="http://schemas.microsoft.com/office/drawing/2014/main" id="{6667F023-C797-4ADF-BD3D-09F46EB29466}"/>
              </a:ext>
            </a:extLst>
          </p:cNvPr>
          <p:cNvSpPr/>
          <p:nvPr/>
        </p:nvSpPr>
        <p:spPr>
          <a:xfrm>
            <a:off x="3650776" y="259136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38593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F90F990E-B758-4583-A4B1-0ED7E985D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D16B2D6-611D-41D8-B1AD-8567FB44EF40}"/>
              </a:ext>
            </a:extLst>
          </p:cNvPr>
          <p:cNvSpPr/>
          <p:nvPr/>
        </p:nvSpPr>
        <p:spPr>
          <a:xfrm>
            <a:off x="9348716" y="191069"/>
            <a:ext cx="2483893" cy="8598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HASIL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177917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sz="3000" b="1" dirty="0">
                    <a:solidFill>
                      <a:schemeClr val="tx1"/>
                    </a:solidFill>
                  </a:rPr>
                  <a:t>Akan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perubahan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attribute pada Data “Titanic”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Baris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Tertentu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Pada Data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Tersebut</a:t>
                </a:r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Retrieve Data “Titanic”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8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Operator “Rename  by Examples Value” –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data Titanic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Pada Parameter : Row Number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diisi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3 (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Misal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dinamai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baris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ketiga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ID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  <a:blipFill>
                <a:blip r:embed="rId2"/>
                <a:stretch>
                  <a:fillRect l="-1825" r="-2102" b="-117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61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EA337B3-BB29-43AD-9A49-5061AA8F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74590F12-1600-49C5-A43F-8CCD486D9DEB}"/>
              </a:ext>
            </a:extLst>
          </p:cNvPr>
          <p:cNvSpPr/>
          <p:nvPr/>
        </p:nvSpPr>
        <p:spPr>
          <a:xfrm>
            <a:off x="2320119" y="2464557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8" name="Panah: Atas 7">
            <a:extLst>
              <a:ext uri="{FF2B5EF4-FFF2-40B4-BE49-F238E27FC236}">
                <a16:creationId xmlns:a16="http://schemas.microsoft.com/office/drawing/2014/main" id="{6774B667-99D1-403D-8A4F-AFFD30BE7A0A}"/>
              </a:ext>
            </a:extLst>
          </p:cNvPr>
          <p:cNvSpPr/>
          <p:nvPr/>
        </p:nvSpPr>
        <p:spPr>
          <a:xfrm>
            <a:off x="1621809" y="74607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9" name="Panah: Atas 8">
            <a:extLst>
              <a:ext uri="{FF2B5EF4-FFF2-40B4-BE49-F238E27FC236}">
                <a16:creationId xmlns:a16="http://schemas.microsoft.com/office/drawing/2014/main" id="{42091836-00B5-4183-BF9C-8102BEAF5DC9}"/>
              </a:ext>
            </a:extLst>
          </p:cNvPr>
          <p:cNvSpPr/>
          <p:nvPr/>
        </p:nvSpPr>
        <p:spPr>
          <a:xfrm>
            <a:off x="3734937" y="2565779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10" name="Panah: Atas 9">
            <a:extLst>
              <a:ext uri="{FF2B5EF4-FFF2-40B4-BE49-F238E27FC236}">
                <a16:creationId xmlns:a16="http://schemas.microsoft.com/office/drawing/2014/main" id="{602A7499-18BE-4C58-87F9-1729659B9E51}"/>
              </a:ext>
            </a:extLst>
          </p:cNvPr>
          <p:cNvSpPr/>
          <p:nvPr/>
        </p:nvSpPr>
        <p:spPr>
          <a:xfrm>
            <a:off x="10649804" y="1702558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46890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15E83A8-0BED-4440-BAAE-0ADA7394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DF80EED7-1D8D-47AA-AD07-CB4DC9491663}"/>
              </a:ext>
            </a:extLst>
          </p:cNvPr>
          <p:cNvSpPr/>
          <p:nvPr/>
        </p:nvSpPr>
        <p:spPr>
          <a:xfrm>
            <a:off x="9348716" y="191069"/>
            <a:ext cx="2483893" cy="8598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HASIL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310197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9BF9B9D4-74D4-4F32-B8F8-CE835793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8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sz="3000" b="1" dirty="0">
                    <a:solidFill>
                      <a:schemeClr val="tx1"/>
                    </a:solidFill>
                  </a:rPr>
                  <a:t>Akan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dilakukan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perubahan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nama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attribute pada Data “Titanic” </a:t>
                </a:r>
                <a:r>
                  <a:rPr lang="en-US" sz="3000" b="1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Generic Name</a:t>
                </a:r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Retrieve Data “Titanic”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ke</a:t>
                </a:r>
                <a:r>
                  <a:rPr lang="en-US" sz="2800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/>
                    </a:solidFill>
                  </a:rPr>
                  <a:t> Operator “Rename  by Generic Names” –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data Titanic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/>
                    </a:solidFill>
                  </a:rPr>
                  <a:t>Pada Parameter : Generic Name Stem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diisi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</a:rPr>
                  <a:t> Titanic (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Misal</a:t>
                </a:r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ID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ampungan Konten 2">
                <a:extLst>
                  <a:ext uri="{FF2B5EF4-FFF2-40B4-BE49-F238E27FC236}">
                    <a16:creationId xmlns:a16="http://schemas.microsoft.com/office/drawing/2014/main" id="{C9BDFA7F-0D1B-4650-A431-E193814E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37" y="464024"/>
                <a:ext cx="11022842" cy="5718412"/>
              </a:xfrm>
              <a:prstGeom prst="rect">
                <a:avLst/>
              </a:prstGeom>
              <a:blipFill>
                <a:blip r:embed="rId2"/>
                <a:stretch>
                  <a:fillRect l="-1825" r="-21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910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2434853-767C-4ECD-8D50-E50F7173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A7319322-5E5F-4441-A08B-37DA609A8E66}"/>
              </a:ext>
            </a:extLst>
          </p:cNvPr>
          <p:cNvSpPr/>
          <p:nvPr/>
        </p:nvSpPr>
        <p:spPr>
          <a:xfrm>
            <a:off x="2320119" y="2464557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4" name="Panah: Atas 3">
            <a:extLst>
              <a:ext uri="{FF2B5EF4-FFF2-40B4-BE49-F238E27FC236}">
                <a16:creationId xmlns:a16="http://schemas.microsoft.com/office/drawing/2014/main" id="{55DD236B-D74A-4216-8F3A-A75C6D07B732}"/>
              </a:ext>
            </a:extLst>
          </p:cNvPr>
          <p:cNvSpPr/>
          <p:nvPr/>
        </p:nvSpPr>
        <p:spPr>
          <a:xfrm>
            <a:off x="1705970" y="678974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5" name="Panah: Atas 4">
            <a:extLst>
              <a:ext uri="{FF2B5EF4-FFF2-40B4-BE49-F238E27FC236}">
                <a16:creationId xmlns:a16="http://schemas.microsoft.com/office/drawing/2014/main" id="{679BB4E1-DF29-4957-A4E7-5273751BC71B}"/>
              </a:ext>
            </a:extLst>
          </p:cNvPr>
          <p:cNvSpPr/>
          <p:nvPr/>
        </p:nvSpPr>
        <p:spPr>
          <a:xfrm>
            <a:off x="10117541" y="2896167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6" name="Panah: Atas 5">
            <a:extLst>
              <a:ext uri="{FF2B5EF4-FFF2-40B4-BE49-F238E27FC236}">
                <a16:creationId xmlns:a16="http://schemas.microsoft.com/office/drawing/2014/main" id="{30BA64AB-0DDA-4A11-BCE3-536CFC7924B5}"/>
              </a:ext>
            </a:extLst>
          </p:cNvPr>
          <p:cNvSpPr/>
          <p:nvPr/>
        </p:nvSpPr>
        <p:spPr>
          <a:xfrm>
            <a:off x="3678072" y="2464557"/>
            <a:ext cx="477672" cy="8632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587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658848E-33CA-4227-BCDC-D1F95A8A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0B7BA5F0-321E-4068-BB7C-2D32B7965AA7}"/>
              </a:ext>
            </a:extLst>
          </p:cNvPr>
          <p:cNvSpPr/>
          <p:nvPr/>
        </p:nvSpPr>
        <p:spPr>
          <a:xfrm>
            <a:off x="9348716" y="191069"/>
            <a:ext cx="2483893" cy="8598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HASIL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38283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E8EA034-1996-4C30-ABDB-866215D0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Gabriola" panose="04040605051002020D02" pitchFamily="82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Gabriola" panose="04040605051002020D02" pitchFamily="82" charset="0"/>
              </a:rPr>
              <a:t> Filter By Ranges</a:t>
            </a:r>
            <a:endParaRPr lang="en-ID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9E35CDE-EFD2-45C3-9C8A-39B5B207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menampilkan</a:t>
            </a:r>
            <a:r>
              <a:rPr lang="en-US" sz="2400" dirty="0">
                <a:solidFill>
                  <a:schemeClr val="tx1"/>
                </a:solidFill>
              </a:rPr>
              <a:t> data set </a:t>
            </a:r>
            <a:r>
              <a:rPr lang="en-US" sz="2400" dirty="0" err="1">
                <a:solidFill>
                  <a:schemeClr val="tx1"/>
                </a:solidFill>
              </a:rPr>
              <a:t>sesuai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dengan</a:t>
            </a:r>
            <a:r>
              <a:rPr lang="en-US" sz="2400" dirty="0">
                <a:solidFill>
                  <a:schemeClr val="tx1"/>
                </a:solidFill>
              </a:rPr>
              <a:t> Range/</a:t>
            </a:r>
            <a:r>
              <a:rPr lang="en-US" sz="2400" dirty="0" err="1">
                <a:solidFill>
                  <a:schemeClr val="tx1"/>
                </a:solidFill>
              </a:rPr>
              <a:t>Rentang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diinginkan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Retrieve Data “Titanic” Pada Panel Proses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</a:rPr>
              <a:t>Pilih</a:t>
            </a:r>
            <a:r>
              <a:rPr lang="en-US" sz="2400" dirty="0">
                <a:solidFill>
                  <a:schemeClr val="tx1"/>
                </a:solidFill>
              </a:rPr>
              <a:t> Operator “Filter by Ranges” – </a:t>
            </a:r>
            <a:r>
              <a:rPr lang="en-US" sz="2400" dirty="0" err="1">
                <a:solidFill>
                  <a:schemeClr val="tx1"/>
                </a:solidFill>
              </a:rPr>
              <a:t>Klik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Pada Parameter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First Example	: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Last Example	: 10</a:t>
            </a:r>
          </a:p>
          <a:p>
            <a:pPr marL="20116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A2563781-CA05-48C6-8929-9C336276973C}"/>
                  </a:ext>
                </a:extLst>
              </p:cNvPr>
              <p:cNvSpPr txBox="1"/>
              <p:nvPr/>
            </p:nvSpPr>
            <p:spPr>
              <a:xfrm>
                <a:off x="1036320" y="5082428"/>
                <a:ext cx="6093724" cy="588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</a:rPr>
                  <a:t>Klik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A2563781-CA05-48C6-8929-9C3362769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5082428"/>
                <a:ext cx="6093724" cy="588110"/>
              </a:xfrm>
              <a:prstGeom prst="rect">
                <a:avLst/>
              </a:prstGeom>
              <a:blipFill>
                <a:blip r:embed="rId2"/>
                <a:stretch>
                  <a:fillRect l="-1300" b="-2395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24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04AAAB5-6825-49C8-BECF-24B27527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Menghilangkan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Simbol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Tidak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Berguna</a:t>
            </a:r>
            <a:r>
              <a:rPr lang="en-US" sz="5400" b="1" dirty="0">
                <a:solidFill>
                  <a:schemeClr val="tx1"/>
                </a:solidFill>
                <a:latin typeface="Gabriola" panose="04040605051002020D02" pitchFamily="82" charset="0"/>
              </a:rPr>
              <a:t> Pada Attribute</a:t>
            </a:r>
            <a:endParaRPr lang="en-ID" sz="5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CB94A74-5C1E-4470-861E-80345BA0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dataset yang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di download,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dibaca</a:t>
            </a:r>
            <a:r>
              <a:rPr lang="en-US" dirty="0">
                <a:solidFill>
                  <a:schemeClr val="tx1"/>
                </a:solidFill>
              </a:rPr>
              <a:t> dataset kz_users.csv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operator Read CSV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D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dirty="0">
                <a:solidFill>
                  <a:schemeClr val="tx1"/>
                </a:solidFill>
              </a:rPr>
              <a:t>Double </a:t>
            </a:r>
            <a:r>
              <a:rPr lang="en-ID" dirty="0" err="1">
                <a:solidFill>
                  <a:schemeClr val="tx1"/>
                </a:solidFill>
              </a:rPr>
              <a:t>klik</a:t>
            </a:r>
            <a:r>
              <a:rPr lang="en-ID" dirty="0">
                <a:solidFill>
                  <a:schemeClr val="tx1"/>
                </a:solidFill>
              </a:rPr>
              <a:t> pada operator Read CSV </a:t>
            </a:r>
            <a:r>
              <a:rPr lang="en-ID" dirty="0" err="1">
                <a:solidFill>
                  <a:schemeClr val="tx1"/>
                </a:solidFill>
              </a:rPr>
              <a:t>tersebut</a:t>
            </a:r>
            <a:endParaRPr lang="en-ID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chemeClr val="tx1"/>
                </a:solidFill>
              </a:rPr>
              <a:t>Pilih</a:t>
            </a:r>
            <a:r>
              <a:rPr lang="en-ID" dirty="0">
                <a:solidFill>
                  <a:schemeClr val="tx1"/>
                </a:solidFill>
              </a:rPr>
              <a:t> folder </a:t>
            </a:r>
            <a:r>
              <a:rPr lang="en-ID" dirty="0" err="1">
                <a:solidFill>
                  <a:schemeClr val="tx1"/>
                </a:solidFill>
              </a:rPr>
              <a:t>dimana</a:t>
            </a:r>
            <a:r>
              <a:rPr lang="en-ID" dirty="0">
                <a:solidFill>
                  <a:schemeClr val="tx1"/>
                </a:solidFill>
              </a:rPr>
              <a:t> dataset </a:t>
            </a:r>
            <a:r>
              <a:rPr lang="en-ID" dirty="0" err="1">
                <a:solidFill>
                  <a:schemeClr val="tx1"/>
                </a:solidFill>
              </a:rPr>
              <a:t>bertipe</a:t>
            </a:r>
            <a:r>
              <a:rPr lang="en-ID" dirty="0">
                <a:solidFill>
                  <a:schemeClr val="tx1"/>
                </a:solidFill>
              </a:rPr>
              <a:t> CSV yang </a:t>
            </a:r>
            <a:r>
              <a:rPr lang="en-ID" dirty="0" err="1">
                <a:solidFill>
                  <a:schemeClr val="tx1"/>
                </a:solidFill>
              </a:rPr>
              <a:t>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dibaca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diletakkan</a:t>
            </a:r>
            <a:endParaRPr lang="en-ID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chemeClr val="tx1"/>
                </a:solidFill>
              </a:rPr>
              <a:t>Pilih</a:t>
            </a:r>
            <a:r>
              <a:rPr lang="en-ID" dirty="0">
                <a:solidFill>
                  <a:schemeClr val="tx1"/>
                </a:solidFill>
              </a:rPr>
              <a:t> file kz_users.csv – </a:t>
            </a:r>
            <a:r>
              <a:rPr lang="en-ID" dirty="0" err="1">
                <a:solidFill>
                  <a:schemeClr val="tx1"/>
                </a:solidFill>
              </a:rPr>
              <a:t>Klik</a:t>
            </a:r>
            <a:r>
              <a:rPr lang="en-ID" dirty="0">
                <a:solidFill>
                  <a:schemeClr val="tx1"/>
                </a:solidFill>
              </a:rPr>
              <a:t> Next</a:t>
            </a:r>
          </a:p>
          <a:p>
            <a:pPr marL="0" indent="0">
              <a:lnSpc>
                <a:spcPct val="150000"/>
              </a:lnSpc>
              <a:buNone/>
            </a:pPr>
            <a:endParaRPr lang="en-ID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0E77E96-C66E-45D1-A2C2-05F1ECF64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6" t="25333" r="73225" b="63383"/>
          <a:stretch/>
        </p:blipFill>
        <p:spPr>
          <a:xfrm>
            <a:off x="5055131" y="2346051"/>
            <a:ext cx="2142698" cy="12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0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D3371A2B-B8FA-4303-8971-8346101EE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1" t="8557" r="21194" b="15025"/>
          <a:stretch/>
        </p:blipFill>
        <p:spPr>
          <a:xfrm>
            <a:off x="2408829" y="313898"/>
            <a:ext cx="6974007" cy="5240740"/>
          </a:xfrm>
          <a:prstGeom prst="rect">
            <a:avLst/>
          </a:prstGeom>
        </p:spPr>
      </p:pic>
      <p:sp>
        <p:nvSpPr>
          <p:cNvPr id="5" name="Keterangan: Panah Atas 4">
            <a:extLst>
              <a:ext uri="{FF2B5EF4-FFF2-40B4-BE49-F238E27FC236}">
                <a16:creationId xmlns:a16="http://schemas.microsoft.com/office/drawing/2014/main" id="{40FFF5D0-537F-48D4-A62A-857B31375EB8}"/>
              </a:ext>
            </a:extLst>
          </p:cNvPr>
          <p:cNvSpPr/>
          <p:nvPr/>
        </p:nvSpPr>
        <p:spPr>
          <a:xfrm>
            <a:off x="1608160" y="2647665"/>
            <a:ext cx="2402008" cy="96899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Tanda yang </a:t>
            </a:r>
            <a:r>
              <a:rPr lang="en-US" sz="2000" b="1" dirty="0" err="1">
                <a:solidFill>
                  <a:schemeClr val="tx1"/>
                </a:solidFill>
              </a:rPr>
              <a:t>akan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dihapus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6" name="Panah: Atas 5">
            <a:extLst>
              <a:ext uri="{FF2B5EF4-FFF2-40B4-BE49-F238E27FC236}">
                <a16:creationId xmlns:a16="http://schemas.microsoft.com/office/drawing/2014/main" id="{82E7BB31-E4DF-45DF-BAC2-D7372BD77DDB}"/>
              </a:ext>
            </a:extLst>
          </p:cNvPr>
          <p:cNvSpPr/>
          <p:nvPr/>
        </p:nvSpPr>
        <p:spPr>
          <a:xfrm>
            <a:off x="7642746" y="5554638"/>
            <a:ext cx="1064525" cy="11873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Klik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93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33C6AC67-6CCD-4D5F-969E-A4D1D96E2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6" t="8358" r="21082" b="14428"/>
          <a:stretch/>
        </p:blipFill>
        <p:spPr>
          <a:xfrm>
            <a:off x="1781034" y="535674"/>
            <a:ext cx="7014949" cy="5295331"/>
          </a:xfrm>
          <a:prstGeom prst="rect">
            <a:avLst/>
          </a:prstGeom>
        </p:spPr>
      </p:pic>
      <p:sp>
        <p:nvSpPr>
          <p:cNvPr id="6" name="Keterangan: Panah Atas 5">
            <a:extLst>
              <a:ext uri="{FF2B5EF4-FFF2-40B4-BE49-F238E27FC236}">
                <a16:creationId xmlns:a16="http://schemas.microsoft.com/office/drawing/2014/main" id="{DEB7C846-09B5-4AD4-995F-439AE751EB17}"/>
              </a:ext>
            </a:extLst>
          </p:cNvPr>
          <p:cNvSpPr/>
          <p:nvPr/>
        </p:nvSpPr>
        <p:spPr>
          <a:xfrm rot="5400000">
            <a:off x="300253" y="1675263"/>
            <a:ext cx="2251880" cy="12555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Ubah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Tipe</a:t>
            </a:r>
            <a:r>
              <a:rPr lang="en-US" b="1" dirty="0">
                <a:solidFill>
                  <a:schemeClr val="tx1"/>
                </a:solidFill>
              </a:rPr>
              <a:t> Data </a:t>
            </a:r>
            <a:r>
              <a:rPr lang="en-US" b="1" dirty="0" err="1">
                <a:solidFill>
                  <a:schemeClr val="tx1"/>
                </a:solidFill>
              </a:rPr>
              <a:t>Menjadi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Polynominal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28C7C52E-7DCD-47E8-A624-DCD07DE4BB8D}"/>
              </a:ext>
            </a:extLst>
          </p:cNvPr>
          <p:cNvSpPr/>
          <p:nvPr/>
        </p:nvSpPr>
        <p:spPr>
          <a:xfrm>
            <a:off x="6782937" y="5670644"/>
            <a:ext cx="1064525" cy="1003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Klik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74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45D703FE-55D7-4FD7-994E-7E258F8AE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916" y="521901"/>
                <a:ext cx="10058400" cy="402336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dirty="0">
                    <a:solidFill>
                      <a:schemeClr val="tx1"/>
                    </a:solidFill>
                  </a:rPr>
                  <a:t> operator “Rename by Replacing”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dirty="0">
                    <a:solidFill>
                      <a:schemeClr val="tx1"/>
                    </a:solidFill>
                  </a:rPr>
                  <a:t> Read CSV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>
                    <a:solidFill>
                      <a:schemeClr val="tx1"/>
                    </a:solidFill>
                  </a:rPr>
                  <a:t>Double </a:t>
                </a: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pada operator Rename by Replacing </a:t>
                </a:r>
                <a:r>
                  <a:rPr lang="en-ID" dirty="0" err="1">
                    <a:solidFill>
                      <a:schemeClr val="tx1"/>
                    </a:solidFill>
                  </a:rPr>
                  <a:t>tersebut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>
                    <a:solidFill>
                      <a:schemeClr val="tx1"/>
                    </a:solidFill>
                  </a:rPr>
                  <a:t>Pada Parameter 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dirty="0">
                    <a:solidFill>
                      <a:schemeClr val="tx1"/>
                    </a:solidFill>
                  </a:rPr>
                  <a:t>Replace What : </a:t>
                </a:r>
                <a:r>
                  <a:rPr lang="en-ID" dirty="0" err="1">
                    <a:solidFill>
                      <a:schemeClr val="tx1"/>
                    </a:solidFill>
                  </a:rPr>
                  <a:t>diisi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dirty="0">
                    <a:solidFill>
                      <a:schemeClr val="tx1"/>
                    </a:solidFill>
                  </a:rPr>
                  <a:t> [\W _] (</a:t>
                </a:r>
                <a:r>
                  <a:rPr lang="en-ID" dirty="0" err="1">
                    <a:solidFill>
                      <a:schemeClr val="tx1"/>
                    </a:solidFill>
                  </a:rPr>
                  <a:t>untuk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menghilangkan</a:t>
                </a:r>
                <a:r>
                  <a:rPr lang="en-ID" dirty="0">
                    <a:solidFill>
                      <a:schemeClr val="tx1"/>
                    </a:solidFill>
                  </a:rPr>
                  <a:t> symbol yang </a:t>
                </a:r>
                <a:r>
                  <a:rPr lang="en-ID" dirty="0" err="1">
                    <a:solidFill>
                      <a:schemeClr val="tx1"/>
                    </a:solidFill>
                  </a:rPr>
                  <a:t>bukan</a:t>
                </a:r>
                <a:r>
                  <a:rPr lang="en-ID" dirty="0">
                    <a:solidFill>
                      <a:schemeClr val="tx1"/>
                    </a:solidFill>
                  </a:rPr>
                  <a:t> alphanumeric </a:t>
                </a:r>
                <a:r>
                  <a:rPr lang="en-ID" dirty="0" err="1">
                    <a:solidFill>
                      <a:schemeClr val="tx1"/>
                    </a:solidFill>
                  </a:rPr>
                  <a:t>termasuk</a:t>
                </a:r>
                <a:r>
                  <a:rPr lang="en-ID" dirty="0">
                    <a:solidFill>
                      <a:schemeClr val="tx1"/>
                    </a:solidFill>
                  </a:rPr>
                  <a:t> symbol _ 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Calibri" panose="020F0502020204030204" pitchFamily="34" charset="0"/>
                  <a:buNone/>
                </a:pPr>
                <a:endParaRPr lang="en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ID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45D703FE-55D7-4FD7-994E-7E258F8AE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6" y="521901"/>
                <a:ext cx="10058400" cy="4023360"/>
              </a:xfrm>
              <a:prstGeom prst="rect">
                <a:avLst/>
              </a:prstGeom>
              <a:blipFill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848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DADF449-40DB-416D-B9AB-8F9C78B0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6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60A54E4-F343-4C58-8F23-8A6713BA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E651B8FF-9AB0-4A6B-BEC3-9031F6945E60}"/>
              </a:ext>
            </a:extLst>
          </p:cNvPr>
          <p:cNvSpPr/>
          <p:nvPr/>
        </p:nvSpPr>
        <p:spPr>
          <a:xfrm>
            <a:off x="9348716" y="191069"/>
            <a:ext cx="2483893" cy="85980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HASIL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135298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4">
                <a:extLst>
                  <a:ext uri="{FF2B5EF4-FFF2-40B4-BE49-F238E27FC236}">
                    <a16:creationId xmlns:a16="http://schemas.microsoft.com/office/drawing/2014/main" id="{EE098961-71E4-4048-A29A-D0922F2273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946" y="545910"/>
                <a:ext cx="11232107" cy="55546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Definisikan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attribute yang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digunakan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memprediksi</a:t>
                </a:r>
                <a:r>
                  <a:rPr lang="en-US" sz="2400" dirty="0">
                    <a:solidFill>
                      <a:schemeClr val="tx1"/>
                    </a:solidFill>
                  </a:rPr>
                  <a:t> :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“Set Role” –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“Discretize by Binning”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operator “Set Role ”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lalu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</a:rPr>
                  <a:t> pada panel parameter </a:t>
                </a:r>
              </a:p>
              <a:p>
                <a:pPr marL="0" indent="0">
                  <a:lnSpc>
                    <a:spcPct val="150000"/>
                  </a:lnSpc>
                  <a:buFont typeface="Calibri" panose="020F0502020204030204" pitchFamily="34" charset="0"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	a. Attribute Name :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</a:rPr>
                  <a:t> Survived </a:t>
                </a:r>
              </a:p>
              <a:p>
                <a:pPr marL="0" indent="0">
                  <a:lnSpc>
                    <a:spcPct val="150000"/>
                  </a:lnSpc>
                  <a:buFont typeface="Calibri" panose="020F0502020204030204" pitchFamily="34" charset="0"/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	b. Role target :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Ubah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menjadi</a:t>
                </a:r>
                <a:r>
                  <a:rPr lang="en-US" sz="2400" dirty="0">
                    <a:solidFill>
                      <a:schemeClr val="tx1"/>
                    </a:solidFill>
                  </a:rPr>
                  <a:t> “label”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ampungan Konten 4">
                <a:extLst>
                  <a:ext uri="{FF2B5EF4-FFF2-40B4-BE49-F238E27FC236}">
                    <a16:creationId xmlns:a16="http://schemas.microsoft.com/office/drawing/2014/main" id="{EE098961-71E4-4048-A29A-D0922F227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" y="545910"/>
                <a:ext cx="11232107" cy="5554639"/>
              </a:xfrm>
              <a:prstGeom prst="rect">
                <a:avLst/>
              </a:prstGeom>
              <a:blipFill>
                <a:blip r:embed="rId2"/>
                <a:stretch>
                  <a:fillRect l="-157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960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B24B6EB-4DFE-4DB6-ACD3-2AE13B22A4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107" y="349745"/>
            <a:ext cx="10058400" cy="496416"/>
          </a:xfrm>
        </p:spPr>
        <p:txBody>
          <a:bodyPr>
            <a:noAutofit/>
          </a:bodyPr>
          <a:lstStyle/>
          <a:p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Tipe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Real (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Pecahan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) 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Menjadi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Integer (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Bulat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)</a:t>
            </a:r>
            <a:endParaRPr lang="en-ID" sz="4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6359F259-96EF-4B91-901A-BFAC0D61009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64107" y="1228300"/>
                <a:ext cx="10695296" cy="48995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Menggunakan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data “Polynomial”, attribute 1 dan 2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akan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diubah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menjadi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bilangan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bulat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.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Retrieve Data “Polynomial”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Operator “Real to Integer” –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Pada Parameter :</a:t>
                </a:r>
              </a:p>
              <a:p>
                <a:pPr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filter type :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subset</a:t>
                </a:r>
              </a:p>
              <a:p>
                <a:pPr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: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Select Attributes –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pindahkan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attributes “a1” dan “a2”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ke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sebelah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kanan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– </a:t>
                </a: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apply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18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endParaRPr lang="en-ID" sz="18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6359F259-96EF-4B91-901A-BFAC0D610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4107" y="1228300"/>
                <a:ext cx="10695296" cy="4899545"/>
              </a:xfrm>
              <a:blipFill>
                <a:blip r:embed="rId2"/>
                <a:stretch>
                  <a:fillRect l="-13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6807E2F9-E180-446B-8BED-AD3562F0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Panah: Atas 5">
            <a:extLst>
              <a:ext uri="{FF2B5EF4-FFF2-40B4-BE49-F238E27FC236}">
                <a16:creationId xmlns:a16="http://schemas.microsoft.com/office/drawing/2014/main" id="{5A53B86F-DC68-4528-B543-DBBBDC435A96}"/>
              </a:ext>
            </a:extLst>
          </p:cNvPr>
          <p:cNvSpPr/>
          <p:nvPr/>
        </p:nvSpPr>
        <p:spPr>
          <a:xfrm>
            <a:off x="11000096" y="2088106"/>
            <a:ext cx="764274" cy="10235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5574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58F9CE2-CD12-4638-97E4-B89B3AFB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D7DAF5DC-5FE8-4243-BEB7-6B0CAFC0324F}"/>
              </a:ext>
            </a:extLst>
          </p:cNvPr>
          <p:cNvSpPr/>
          <p:nvPr/>
        </p:nvSpPr>
        <p:spPr>
          <a:xfrm rot="5400000">
            <a:off x="6586182" y="4675497"/>
            <a:ext cx="491319" cy="1471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8750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385A300-A485-4056-856A-C7408A49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25DBC1F0-111B-48C8-8455-D4ABC3BBA572}"/>
              </a:ext>
            </a:extLst>
          </p:cNvPr>
          <p:cNvSpPr txBox="1"/>
          <p:nvPr/>
        </p:nvSpPr>
        <p:spPr>
          <a:xfrm>
            <a:off x="4217158" y="327546"/>
            <a:ext cx="7738281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tx1"/>
                </a:solidFill>
              </a:rPr>
              <a:t>Hasilnya</a:t>
            </a:r>
            <a:r>
              <a:rPr lang="en-US" sz="3200" dirty="0">
                <a:solidFill>
                  <a:schemeClr val="tx1"/>
                </a:solidFill>
              </a:rPr>
              <a:t> : data pada attributes “a1” dan “a2” </a:t>
            </a:r>
            <a:r>
              <a:rPr lang="en-US" sz="3200" dirty="0" err="1">
                <a:solidFill>
                  <a:schemeClr val="tx1"/>
                </a:solidFill>
              </a:rPr>
              <a:t>berubah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menjadi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nilai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pembulatan</a:t>
            </a:r>
            <a:endParaRPr lang="en-ID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46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B24B6EB-4DFE-4DB6-ACD3-2AE13B22A4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4107" y="349745"/>
            <a:ext cx="10058400" cy="496416"/>
          </a:xfrm>
        </p:spPr>
        <p:txBody>
          <a:bodyPr>
            <a:noAutofit/>
          </a:bodyPr>
          <a:lstStyle/>
          <a:p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Tipe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Data </a:t>
            </a:r>
            <a:endParaRPr lang="en-ID" sz="4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359F259-96EF-4B91-901A-BFAC0D6100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4107" y="1228300"/>
            <a:ext cx="10695296" cy="489954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Menggunakan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data “electronics-b-100k.csv” yang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sudah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didownload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Pilih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Operator “Read CSV” –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pilih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file “electronics-b-100k.csv” –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klik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next –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klik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next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Ubah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Tipe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Data : </a:t>
            </a:r>
            <a:endParaRPr lang="en-ID" sz="18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Order_id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,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product_id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,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user_id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diubah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dari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Real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menjadi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Polynominal</a:t>
            </a:r>
            <a:endParaRPr lang="en-ID" sz="18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Klik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Finish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Tambahkan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Operator “Date to Nominal” 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untuk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mengubah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tipe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data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Tanggal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(Date) </a:t>
            </a:r>
            <a:r>
              <a:rPr lang="en-ID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menjadi</a:t>
            </a:r>
            <a:r>
              <a:rPr lang="en-ID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Nominal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– </a:t>
            </a:r>
            <a:r>
              <a:rPr lang="en-US" sz="1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klik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endParaRPr lang="en-ID" sz="18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063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8E3828C-ADA2-4424-9D1C-70382C08D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352" y="286604"/>
                <a:ext cx="10695296" cy="580029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Pada parameter :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name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attribute “Event Time”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date format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dd/MM/YYYY (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misal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dalam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format Indonesia)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locale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Indonesian (Indonesia)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8E3828C-ADA2-4424-9D1C-70382C08D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52" y="286604"/>
                <a:ext cx="10695296" cy="5800297"/>
              </a:xfrm>
              <a:prstGeom prst="rect">
                <a:avLst/>
              </a:prstGeom>
              <a:blipFill>
                <a:blip r:embed="rId2"/>
                <a:stretch>
                  <a:fillRect l="-17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58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C4ECEC0-B2B6-4865-972B-303B8C8C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6EF0DE2E-2707-40AE-ADA1-16B4892AFD2A}"/>
              </a:ext>
            </a:extLst>
          </p:cNvPr>
          <p:cNvSpPr/>
          <p:nvPr/>
        </p:nvSpPr>
        <p:spPr>
          <a:xfrm>
            <a:off x="2238232" y="2511188"/>
            <a:ext cx="655093" cy="709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5" name="Panah: Atas 4">
            <a:extLst>
              <a:ext uri="{FF2B5EF4-FFF2-40B4-BE49-F238E27FC236}">
                <a16:creationId xmlns:a16="http://schemas.microsoft.com/office/drawing/2014/main" id="{5482194A-08A5-4001-B715-9B65AA492713}"/>
              </a:ext>
            </a:extLst>
          </p:cNvPr>
          <p:cNvSpPr/>
          <p:nvPr/>
        </p:nvSpPr>
        <p:spPr>
          <a:xfrm>
            <a:off x="1574039" y="698310"/>
            <a:ext cx="655093" cy="709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D" dirty="0"/>
          </a:p>
        </p:txBody>
      </p:sp>
      <p:sp>
        <p:nvSpPr>
          <p:cNvPr id="6" name="Panah: Atas 5">
            <a:extLst>
              <a:ext uri="{FF2B5EF4-FFF2-40B4-BE49-F238E27FC236}">
                <a16:creationId xmlns:a16="http://schemas.microsoft.com/office/drawing/2014/main" id="{C15C21F2-AD44-40C9-8846-E472EFD66D58}"/>
              </a:ext>
            </a:extLst>
          </p:cNvPr>
          <p:cNvSpPr/>
          <p:nvPr/>
        </p:nvSpPr>
        <p:spPr>
          <a:xfrm rot="10800000">
            <a:off x="10438263" y="698310"/>
            <a:ext cx="655093" cy="709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3</a:t>
            </a:r>
            <a:endParaRPr lang="en-ID" dirty="0"/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863E55D3-3699-4E23-8FA4-5AB65E0D1414}"/>
              </a:ext>
            </a:extLst>
          </p:cNvPr>
          <p:cNvSpPr/>
          <p:nvPr/>
        </p:nvSpPr>
        <p:spPr>
          <a:xfrm>
            <a:off x="9953768" y="2106304"/>
            <a:ext cx="655093" cy="709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D" dirty="0"/>
          </a:p>
        </p:txBody>
      </p:sp>
      <p:sp>
        <p:nvSpPr>
          <p:cNvPr id="8" name="Panah: Atas 7">
            <a:extLst>
              <a:ext uri="{FF2B5EF4-FFF2-40B4-BE49-F238E27FC236}">
                <a16:creationId xmlns:a16="http://schemas.microsoft.com/office/drawing/2014/main" id="{8EBDA37E-3E6D-4BC7-B1D4-7A51BC4E5C0F}"/>
              </a:ext>
            </a:extLst>
          </p:cNvPr>
          <p:cNvSpPr/>
          <p:nvPr/>
        </p:nvSpPr>
        <p:spPr>
          <a:xfrm>
            <a:off x="3564340" y="2577152"/>
            <a:ext cx="655093" cy="7096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1633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1565447-643A-406F-B033-DE07947F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B8A52894-2253-431D-A96D-8DA8488468C1}"/>
              </a:ext>
            </a:extLst>
          </p:cNvPr>
          <p:cNvSpPr/>
          <p:nvPr/>
        </p:nvSpPr>
        <p:spPr>
          <a:xfrm rot="3239927">
            <a:off x="2501767" y="5236285"/>
            <a:ext cx="1462004" cy="116159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18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FD1901A3-D914-4833-8891-FE5C051946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352" y="286604"/>
                <a:ext cx="10695296" cy="580029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Karena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untuk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Event Time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apabila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bertipe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Nominal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berpengaruh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pada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hasil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Analisa data,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maka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Event Time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harus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diubah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bertipe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Date.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Tambahkan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operator “Nominal to Date” 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Pada parameter :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name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attribute “Event Time”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date format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dd/MM/YYYY (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misal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dalam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format Indonesia)</a:t>
                </a:r>
              </a:p>
              <a:p>
                <a:pPr marL="342900" indent="-342900">
                  <a:lnSpc>
                    <a:spcPct val="170000"/>
                  </a:lnSpc>
                  <a:buAutoNum type="alphaLcPeriod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Isikan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locale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Indonesian (Indonesia)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q"/>
                </a:pPr>
                <a:endParaRPr lang="en-US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:endParaRPr lang="en-ID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FD1901A3-D914-4833-8891-FE5C05194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52" y="286604"/>
                <a:ext cx="10695296" cy="5800297"/>
              </a:xfrm>
              <a:prstGeom prst="rect">
                <a:avLst/>
              </a:prstGeom>
              <a:blipFill>
                <a:blip r:embed="rId2"/>
                <a:stretch>
                  <a:fillRect l="-159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779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947BAF0-4B97-4B13-9BAC-F454DB64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5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B97B216D-9BDF-4BEA-B315-ABB7E96D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3F99542-E264-48BD-9466-DC4328E8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63BD8097-564C-443E-BC4E-3A12A5922F00}"/>
              </a:ext>
            </a:extLst>
          </p:cNvPr>
          <p:cNvSpPr/>
          <p:nvPr/>
        </p:nvSpPr>
        <p:spPr>
          <a:xfrm rot="3239927">
            <a:off x="2501767" y="5236285"/>
            <a:ext cx="1462004" cy="1161598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Hasil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6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Konten 2">
            <a:extLst>
              <a:ext uri="{FF2B5EF4-FFF2-40B4-BE49-F238E27FC236}">
                <a16:creationId xmlns:a16="http://schemas.microsoft.com/office/drawing/2014/main" id="{2F5A3827-B012-434C-BBDD-0BD52CCFD96A}"/>
              </a:ext>
            </a:extLst>
          </p:cNvPr>
          <p:cNvSpPr txBox="1">
            <a:spLocks/>
          </p:cNvSpPr>
          <p:nvPr/>
        </p:nvSpPr>
        <p:spPr>
          <a:xfrm>
            <a:off x="748352" y="286604"/>
            <a:ext cx="10695296" cy="58002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Pada attribute Price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akan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diubah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menjadi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bilangan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bulat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(Integer) dan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dimunculkan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mata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uang Rupiah.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Tambahkan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operator “Real to Integer” –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klik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Pada parameter :</a:t>
            </a:r>
          </a:p>
          <a:p>
            <a:pPr marL="342900" indent="-342900">
              <a:lnSpc>
                <a:spcPct val="170000"/>
              </a:lnSpc>
              <a:buAutoNum type="alphaLcPeriod"/>
            </a:pP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Attribute filter type :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pilih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“single”</a:t>
            </a:r>
          </a:p>
          <a:p>
            <a:pPr marL="342900" indent="-342900">
              <a:lnSpc>
                <a:spcPct val="170000"/>
              </a:lnSpc>
              <a:buAutoNum type="alphaLcPeriod"/>
            </a:pP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Attribute : </a:t>
            </a:r>
            <a:r>
              <a:rPr lang="en-US" sz="2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pilih</a:t>
            </a:r>
            <a:r>
              <a:rPr lang="en-US" sz="2400" dirty="0">
                <a:solidFill>
                  <a:schemeClr val="tx1"/>
                </a:solidFill>
                <a:latin typeface="Century Schoolbook" panose="02040604050505020304" pitchFamily="18" charset="0"/>
              </a:rPr>
              <a:t> “Price”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ID" sz="2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72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8C0E05CD-2551-4204-BFAB-76B50A8885C3}"/>
                  </a:ext>
                </a:extLst>
              </p:cNvPr>
              <p:cNvSpPr txBox="1"/>
              <p:nvPr/>
            </p:nvSpPr>
            <p:spPr>
              <a:xfrm>
                <a:off x="686368" y="584090"/>
                <a:ext cx="10819263" cy="334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Tambahkan operator “Format Number” –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Pada parameter :</a:t>
                </a:r>
              </a:p>
              <a:p>
                <a:pPr marL="342900" indent="-342900">
                  <a:lnSpc>
                    <a:spcPct val="150000"/>
                  </a:lnSpc>
                  <a:buAutoNum type="alphaLcPeriod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filter type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“single”		c. Format type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currency</a:t>
                </a:r>
              </a:p>
              <a:p>
                <a:pPr marL="342900" indent="-342900">
                  <a:lnSpc>
                    <a:spcPct val="150000"/>
                  </a:lnSpc>
                  <a:buFont typeface="Calibri" panose="020F0502020204030204" pitchFamily="34" charset="0"/>
                  <a:buAutoNum type="alphaLcPeriod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“Price”						d. Locale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Indonesian (Indonesia)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3" name="Kotak Teks 2">
                <a:extLst>
                  <a:ext uri="{FF2B5EF4-FFF2-40B4-BE49-F238E27FC236}">
                    <a16:creationId xmlns:a16="http://schemas.microsoft.com/office/drawing/2014/main" id="{8C0E05CD-2551-4204-BFAB-76B50A88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" y="584090"/>
                <a:ext cx="10819263" cy="3345788"/>
              </a:xfrm>
              <a:prstGeom prst="rect">
                <a:avLst/>
              </a:prstGeom>
              <a:blipFill>
                <a:blip r:embed="rId2"/>
                <a:stretch>
                  <a:fillRect l="-902" b="-3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277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D2EBF190-0C5C-42C6-AF69-A9553628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54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 descr="Sebuah gambar berisi teks, cuplikan layar, dalam ruangan&#10;&#10;Deskripsi dibuat secara otomatis">
            <a:extLst>
              <a:ext uri="{FF2B5EF4-FFF2-40B4-BE49-F238E27FC236}">
                <a16:creationId xmlns:a16="http://schemas.microsoft.com/office/drawing/2014/main" id="{B4E55CEC-2F54-4323-AB6B-1F294717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30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E95216A-BE93-43D5-A0A7-DD35CF2C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Bawah 2">
            <a:extLst>
              <a:ext uri="{FF2B5EF4-FFF2-40B4-BE49-F238E27FC236}">
                <a16:creationId xmlns:a16="http://schemas.microsoft.com/office/drawing/2014/main" id="{AA8AE0E5-2106-4E46-93C7-65E9D6B5DFD9}"/>
              </a:ext>
            </a:extLst>
          </p:cNvPr>
          <p:cNvSpPr/>
          <p:nvPr/>
        </p:nvSpPr>
        <p:spPr>
          <a:xfrm rot="1532040">
            <a:off x="2741092" y="489895"/>
            <a:ext cx="818866" cy="1709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Hasil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83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36D798D8-2E14-44E6-84C9-161C070BD2FA}"/>
                  </a:ext>
                </a:extLst>
              </p:cNvPr>
              <p:cNvSpPr txBox="1"/>
              <p:nvPr/>
            </p:nvSpPr>
            <p:spPr>
              <a:xfrm>
                <a:off x="686368" y="584090"/>
                <a:ext cx="10819263" cy="4452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latin typeface="Century Schoolbook" panose="02040604050505020304" pitchFamily="18" charset="0"/>
                  </a:rPr>
                  <a:t>Susunan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attribute pada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hasil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running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tersebut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masih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belum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rapi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sehingga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perlu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dirapikan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susunannya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Pilih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Operator “Reorder attributes” –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Century Schoolbook" panose="02040604050505020304" pitchFamily="18" charset="0"/>
                  </a:rPr>
                  <a:t>Pada parameter ,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Isikan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Attribute ordering :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define order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Century Schoolbook" panose="02040604050505020304" pitchFamily="18" charset="0"/>
                  </a:rPr>
                  <a:t>Tentukan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urutan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attribute yang </a:t>
                </a:r>
                <a:r>
                  <a:rPr lang="en-US" sz="2400" dirty="0" err="1">
                    <a:latin typeface="Century Schoolbook" panose="02040604050505020304" pitchFamily="18" charset="0"/>
                  </a:rPr>
                  <a:t>dikehendaki</a:t>
                </a:r>
                <a:endParaRPr lang="en-US" sz="2400" dirty="0">
                  <a:latin typeface="Century Schoolbook" panose="020406040505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apply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" name="Kotak Teks 1">
                <a:extLst>
                  <a:ext uri="{FF2B5EF4-FFF2-40B4-BE49-F238E27FC236}">
                    <a16:creationId xmlns:a16="http://schemas.microsoft.com/office/drawing/2014/main" id="{36D798D8-2E14-44E6-84C9-161C070BD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" y="584090"/>
                <a:ext cx="10819263" cy="4452181"/>
              </a:xfrm>
              <a:prstGeom prst="rect">
                <a:avLst/>
              </a:prstGeom>
              <a:blipFill>
                <a:blip r:embed="rId2"/>
                <a:stretch>
                  <a:fillRect l="-902" b="-23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882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4839EC8-FF5F-4BBC-BFEF-95F7DFDF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30F4F601-051F-4C74-9ABD-70CDEB3EDD19}"/>
              </a:ext>
            </a:extLst>
          </p:cNvPr>
          <p:cNvSpPr/>
          <p:nvPr/>
        </p:nvSpPr>
        <p:spPr>
          <a:xfrm>
            <a:off x="11163869" y="2129051"/>
            <a:ext cx="750627" cy="9962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Klik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11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CF004A2-0D97-44DC-9FA2-8E9459CB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1B5D6354-FEFD-4471-8619-26E640451FB7}"/>
              </a:ext>
            </a:extLst>
          </p:cNvPr>
          <p:cNvSpPr/>
          <p:nvPr/>
        </p:nvSpPr>
        <p:spPr>
          <a:xfrm>
            <a:off x="7328848" y="5581934"/>
            <a:ext cx="1282889" cy="7642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Klik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1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794B05A-8726-4AFF-B18B-25D1C5BC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A77F5AA8-9628-4B2F-9530-56F379F59C47}"/>
              </a:ext>
            </a:extLst>
          </p:cNvPr>
          <p:cNvSpPr txBox="1"/>
          <p:nvPr/>
        </p:nvSpPr>
        <p:spPr>
          <a:xfrm>
            <a:off x="9976516" y="108340"/>
            <a:ext cx="1187354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HASIL</a:t>
            </a:r>
            <a:endParaRPr lang="en-ID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6A1D1F04-2B17-4C04-95FA-81945A48C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2220" y="264319"/>
            <a:ext cx="10968251" cy="72469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Menghilangkan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Attribute/Kolom </a:t>
            </a:r>
            <a:r>
              <a:rPr lang="en-US" sz="44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 Banyak Missing Value</a:t>
            </a:r>
            <a:endParaRPr lang="en-ID" sz="4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mpungan Konten 4">
                <a:extLst>
                  <a:ext uri="{FF2B5EF4-FFF2-40B4-BE49-F238E27FC236}">
                    <a16:creationId xmlns:a16="http://schemas.microsoft.com/office/drawing/2014/main" id="{C8A64871-B16B-49E5-8C2E-6CAAAD4CD4F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82219" y="1121569"/>
                <a:ext cx="10968251" cy="510181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u="sng" dirty="0" err="1">
                    <a:solidFill>
                      <a:schemeClr val="tx1"/>
                    </a:solidFill>
                  </a:rPr>
                  <a:t>Menggunakan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 Dataset “Titanic” yang </a:t>
                </a:r>
                <a:r>
                  <a:rPr lang="en-US" b="1" u="sng" dirty="0" err="1">
                    <a:solidFill>
                      <a:schemeClr val="tx1"/>
                    </a:solidFill>
                  </a:rPr>
                  <a:t>ada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 pada Repository </a:t>
                </a:r>
                <a:r>
                  <a:rPr lang="en-US" b="1" u="sng" dirty="0" err="1">
                    <a:solidFill>
                      <a:schemeClr val="tx1"/>
                    </a:solidFill>
                  </a:rPr>
                  <a:t>Sampel</a:t>
                </a:r>
                <a:r>
                  <a:rPr lang="en-US" b="1" u="sng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>
                    <a:solidFill>
                      <a:schemeClr val="tx1"/>
                    </a:solidFill>
                  </a:rPr>
                  <a:t>Retrieve Data Titanic </a:t>
                </a:r>
                <a:r>
                  <a:rPr lang="en-ID" dirty="0" err="1">
                    <a:solidFill>
                      <a:schemeClr val="tx1"/>
                    </a:solidFill>
                  </a:rPr>
                  <a:t>ke</a:t>
                </a:r>
                <a:r>
                  <a:rPr lang="en-ID" dirty="0">
                    <a:solidFill>
                      <a:schemeClr val="tx1"/>
                    </a:solidFill>
                  </a:rPr>
                  <a:t> Panel Process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Letakkan</a:t>
                </a:r>
                <a:r>
                  <a:rPr lang="en-ID" dirty="0">
                    <a:solidFill>
                      <a:schemeClr val="tx1"/>
                    </a:solidFill>
                  </a:rPr>
                  <a:t> Pointer </a:t>
                </a:r>
                <a:r>
                  <a:rPr lang="en-ID" dirty="0" err="1">
                    <a:solidFill>
                      <a:schemeClr val="tx1"/>
                    </a:solidFill>
                  </a:rPr>
                  <a:t>ke</a:t>
                </a:r>
                <a:r>
                  <a:rPr lang="en-ID" dirty="0">
                    <a:solidFill>
                      <a:schemeClr val="tx1"/>
                    </a:solidFill>
                  </a:rPr>
                  <a:t> Data Titanic </a:t>
                </a:r>
                <a:r>
                  <a:rPr lang="en-ID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perhatikan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bahwa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ada</a:t>
                </a:r>
                <a:r>
                  <a:rPr lang="en-ID" dirty="0">
                    <a:solidFill>
                      <a:schemeClr val="tx1"/>
                    </a:solidFill>
                  </a:rPr>
                  <a:t> 5 attribute yang </a:t>
                </a:r>
                <a:r>
                  <a:rPr lang="en-ID" dirty="0" err="1">
                    <a:solidFill>
                      <a:schemeClr val="tx1"/>
                    </a:solidFill>
                  </a:rPr>
                  <a:t>memuat</a:t>
                </a:r>
                <a:r>
                  <a:rPr lang="en-ID" dirty="0">
                    <a:solidFill>
                      <a:schemeClr val="tx1"/>
                    </a:solidFill>
                  </a:rPr>
                  <a:t> Missing Value </a:t>
                </a:r>
                <a:r>
                  <a:rPr lang="en-ID" dirty="0" err="1">
                    <a:solidFill>
                      <a:schemeClr val="tx1"/>
                    </a:solidFill>
                  </a:rPr>
                  <a:t>yaitu</a:t>
                </a:r>
                <a:r>
                  <a:rPr lang="en-ID" dirty="0">
                    <a:solidFill>
                      <a:schemeClr val="tx1"/>
                    </a:solidFill>
                  </a:rPr>
                  <a:t> Age, Passenger Fare, Cabin, Port of Embarkation dan Life Boat.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dirty="0">
                    <a:solidFill>
                      <a:schemeClr val="tx1"/>
                    </a:solidFill>
                  </a:rPr>
                  <a:t> operator “Select Attributes” </a:t>
                </a:r>
                <a:r>
                  <a:rPr lang="en-ID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dirty="0">
                    <a:solidFill>
                      <a:schemeClr val="tx1"/>
                    </a:solidFill>
                  </a:rPr>
                  <a:t> data Titanic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Operator Select Attributes, </a:t>
                </a:r>
                <a:r>
                  <a:rPr lang="en-ID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dirty="0">
                    <a:solidFill>
                      <a:schemeClr val="tx1"/>
                    </a:solidFill>
                  </a:rPr>
                  <a:t> pada panel Parameter 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>
                    <a:solidFill>
                      <a:schemeClr val="tx1"/>
                    </a:solidFill>
                  </a:rPr>
                  <a:t>Attribute Filter Type : </a:t>
                </a:r>
                <a:r>
                  <a:rPr lang="en-ID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dirty="0">
                    <a:solidFill>
                      <a:schemeClr val="tx1"/>
                    </a:solidFill>
                  </a:rPr>
                  <a:t> Subset (</a:t>
                </a:r>
                <a:r>
                  <a:rPr lang="en-ID" dirty="0" err="1">
                    <a:solidFill>
                      <a:schemeClr val="tx1"/>
                    </a:solidFill>
                  </a:rPr>
                  <a:t>karena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akan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dihilangkan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beberapa</a:t>
                </a:r>
                <a:r>
                  <a:rPr lang="en-ID" dirty="0">
                    <a:solidFill>
                      <a:schemeClr val="tx1"/>
                    </a:solidFill>
                  </a:rPr>
                  <a:t> attribute)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>
                    <a:solidFill>
                      <a:schemeClr val="tx1"/>
                    </a:solidFill>
                  </a:rPr>
                  <a:t>Pada Attributes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Select Attribute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pindahkan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semua</a:t>
                </a:r>
                <a:r>
                  <a:rPr lang="en-ID" dirty="0">
                    <a:solidFill>
                      <a:schemeClr val="tx1"/>
                    </a:solidFill>
                  </a:rPr>
                  <a:t> attribute </a:t>
                </a:r>
                <a:r>
                  <a:rPr lang="en-ID" dirty="0" err="1">
                    <a:solidFill>
                      <a:schemeClr val="tx1"/>
                    </a:solidFill>
                  </a:rPr>
                  <a:t>kecuali</a:t>
                </a:r>
                <a:r>
                  <a:rPr lang="en-ID" dirty="0">
                    <a:solidFill>
                      <a:schemeClr val="tx1"/>
                    </a:solidFill>
                  </a:rPr>
                  <a:t> Cabin &amp; Life Boat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Apply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</a:rPr>
                  <a:t>ke</a:t>
                </a:r>
                <a:r>
                  <a:rPr lang="en-ID" dirty="0">
                    <a:solidFill>
                      <a:schemeClr val="tx1"/>
                    </a:solidFill>
                  </a:rPr>
                  <a:t> Port Result – </a:t>
                </a:r>
                <a:r>
                  <a:rPr lang="en-ID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ampungan Konten 4">
                <a:extLst>
                  <a:ext uri="{FF2B5EF4-FFF2-40B4-BE49-F238E27FC236}">
                    <a16:creationId xmlns:a16="http://schemas.microsoft.com/office/drawing/2014/main" id="{C8A64871-B16B-49E5-8C2E-6CAAAD4C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2219" y="1121569"/>
                <a:ext cx="10968251" cy="5101810"/>
              </a:xfrm>
              <a:blipFill>
                <a:blip r:embed="rId2"/>
                <a:stretch>
                  <a:fillRect l="-1334" b="-11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5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67DCF4FC-8C1F-4412-ABB1-035DB504E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7" r="34342" b="17612"/>
          <a:stretch/>
        </p:blipFill>
        <p:spPr>
          <a:xfrm>
            <a:off x="812575" y="309262"/>
            <a:ext cx="10566850" cy="4503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7B4906E4-FE17-4CAA-AC1C-17438A8ED482}"/>
              </a:ext>
            </a:extLst>
          </p:cNvPr>
          <p:cNvSpPr txBox="1"/>
          <p:nvPr/>
        </p:nvSpPr>
        <p:spPr>
          <a:xfrm>
            <a:off x="482754" y="5022376"/>
            <a:ext cx="1122649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Pada Statistics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Attribute yang </a:t>
            </a:r>
            <a:r>
              <a:rPr lang="en-US" dirty="0" err="1"/>
              <a:t>mengandung</a:t>
            </a:r>
            <a:r>
              <a:rPr lang="en-US" dirty="0"/>
              <a:t> Missing Value </a:t>
            </a:r>
            <a:r>
              <a:rPr lang="en-US" dirty="0" err="1"/>
              <a:t>yaitu</a:t>
            </a:r>
            <a:r>
              <a:rPr lang="en-US" dirty="0"/>
              <a:t> Age, Passenger Fare &amp; Port of Embarkation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439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4">
                <a:extLst>
                  <a:ext uri="{FF2B5EF4-FFF2-40B4-BE49-F238E27FC236}">
                    <a16:creationId xmlns:a16="http://schemas.microsoft.com/office/drawing/2014/main" id="{8915BC12-47B2-4C90-B3CE-F7550E604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9" y="357293"/>
                <a:ext cx="10968251" cy="594797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200" b="1" u="sng" dirty="0">
                    <a:solidFill>
                      <a:schemeClr val="tx1"/>
                    </a:solidFill>
                  </a:rPr>
                  <a:t>Me-Replace Missing Value.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“Replace Missing Values” –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“Select Attributes”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2200" dirty="0">
                    <a:solidFill>
                      <a:schemeClr val="tx1"/>
                    </a:solidFill>
                  </a:rPr>
                  <a:t> Operator Replace Missing Values,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lalu</a:t>
                </a:r>
                <a:r>
                  <a:rPr lang="en-ID" sz="2200" dirty="0">
                    <a:solidFill>
                      <a:schemeClr val="tx1"/>
                    </a:solidFill>
                  </a:rPr>
                  <a:t> pada panel Parameter :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sz="2200" dirty="0">
                    <a:solidFill>
                      <a:schemeClr val="tx1"/>
                    </a:solidFill>
                  </a:rPr>
                  <a:t>Attribute Filter Type :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Single (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karena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akan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dihilangkan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1 attribute)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ID" sz="2200" dirty="0">
                    <a:solidFill>
                      <a:schemeClr val="tx1"/>
                    </a:solidFill>
                  </a:rPr>
                  <a:t>Pada Attributes –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pilih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Age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ID" sz="2200" dirty="0" err="1">
                    <a:solidFill>
                      <a:schemeClr val="tx1"/>
                    </a:solidFill>
                  </a:rPr>
                  <a:t>Hubungkan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ke</a:t>
                </a:r>
                <a:r>
                  <a:rPr lang="en-ID" sz="2200" dirty="0">
                    <a:solidFill>
                      <a:schemeClr val="tx1"/>
                    </a:solidFill>
                  </a:rPr>
                  <a:t> Port Result –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Klik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D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sz="2200" dirty="0">
                    <a:solidFill>
                      <a:schemeClr val="tx1"/>
                    </a:solidFill>
                  </a:rPr>
                  <a:t>Pada Statistics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terlihat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bahwa</a:t>
                </a:r>
                <a:r>
                  <a:rPr lang="en-ID" sz="2200" dirty="0">
                    <a:solidFill>
                      <a:schemeClr val="tx1"/>
                    </a:solidFill>
                  </a:rPr>
                  <a:t> pada Attribute Age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sudah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tidak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memuat</a:t>
                </a:r>
                <a:r>
                  <a:rPr lang="en-ID" sz="2200" dirty="0">
                    <a:solidFill>
                      <a:schemeClr val="tx1"/>
                    </a:solidFill>
                  </a:rPr>
                  <a:t> Missing Value.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Tetapi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masih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ada</a:t>
                </a:r>
                <a:r>
                  <a:rPr lang="en-ID" sz="2200" dirty="0">
                    <a:solidFill>
                      <a:schemeClr val="tx1"/>
                    </a:solidFill>
                  </a:rPr>
                  <a:t> attribute Passenger Fare &amp; Port of Embarkation yang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memuat</a:t>
                </a:r>
                <a:r>
                  <a:rPr lang="en-ID" sz="2200" dirty="0">
                    <a:solidFill>
                      <a:schemeClr val="tx1"/>
                    </a:solidFill>
                  </a:rPr>
                  <a:t> missing value dan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harus</a:t>
                </a:r>
                <a:r>
                  <a:rPr lang="en-ID" sz="2200" dirty="0">
                    <a:solidFill>
                      <a:schemeClr val="tx1"/>
                    </a:solidFill>
                  </a:rPr>
                  <a:t> </a:t>
                </a:r>
                <a:r>
                  <a:rPr lang="en-ID" sz="2200" dirty="0" err="1">
                    <a:solidFill>
                      <a:schemeClr val="tx1"/>
                    </a:solidFill>
                  </a:rPr>
                  <a:t>dihilangkan</a:t>
                </a:r>
                <a:r>
                  <a:rPr lang="en-ID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ampungan Konten 4">
                <a:extLst>
                  <a:ext uri="{FF2B5EF4-FFF2-40B4-BE49-F238E27FC236}">
                    <a16:creationId xmlns:a16="http://schemas.microsoft.com/office/drawing/2014/main" id="{8915BC12-47B2-4C90-B3CE-F7550E60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9" y="357293"/>
                <a:ext cx="10968251" cy="5947973"/>
              </a:xfrm>
              <a:prstGeom prst="rect">
                <a:avLst/>
              </a:prstGeom>
              <a:blipFill>
                <a:blip r:embed="rId2"/>
                <a:stretch>
                  <a:fillRect l="-1556" r="-139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0746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f">
  <a:themeElements>
    <a:clrScheme name="Lembayung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ktif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f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565</TotalTime>
  <Words>2309</Words>
  <Application>Microsoft Office PowerPoint</Application>
  <PresentationFormat>Layar Lebar</PresentationFormat>
  <Paragraphs>262</Paragraphs>
  <Slides>69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Century Schoolbook</vt:lpstr>
      <vt:lpstr>Gabriola</vt:lpstr>
      <vt:lpstr>Wingdings</vt:lpstr>
      <vt:lpstr>Retrospektif</vt:lpstr>
      <vt:lpstr>Big Data &amp; Data Analytics Prodi Psikologi Kelas III &amp; IV</vt:lpstr>
      <vt:lpstr>Data Cleansing</vt:lpstr>
      <vt:lpstr>Diskritisasi Dengan Binning</vt:lpstr>
      <vt:lpstr>Presentasi PowerPoint</vt:lpstr>
      <vt:lpstr>Presentasi PowerPoint</vt:lpstr>
      <vt:lpstr>Presentasi PowerPoint</vt:lpstr>
      <vt:lpstr>Menghilangkan Attribute/Kolom Dengan Banyak Missing Value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Data Blending</vt:lpstr>
      <vt:lpstr>Menggabungkan Data Set Dengan Appends</vt:lpstr>
      <vt:lpstr>Presentasi PowerPoint</vt:lpstr>
      <vt:lpstr>Menggabungkan Data Set Dengan Join</vt:lpstr>
      <vt:lpstr>Presentasi PowerPoint</vt:lpstr>
      <vt:lpstr>Menggabungkan Data Set Dengan Union</vt:lpstr>
      <vt:lpstr>Presentasi PowerPoint</vt:lpstr>
      <vt:lpstr>Mengkombinasikan Data Set Dengan Intersect (Irisan)</vt:lpstr>
      <vt:lpstr>Presentasi PowerPoint</vt:lpstr>
      <vt:lpstr>Mengkombinasikan Data Set Dengan Set Minus</vt:lpstr>
      <vt:lpstr>Presentasi PowerPoint</vt:lpstr>
      <vt:lpstr>Mengkombinasikan Data Set Dengan Cartesian Product</vt:lpstr>
      <vt:lpstr>Presentasi PowerPoint</vt:lpstr>
      <vt:lpstr>Big Data &amp; Data Analytics Prodi Psikologi Kelas III &amp; IV</vt:lpstr>
      <vt:lpstr>Rekayasa Attribute</vt:lpstr>
      <vt:lpstr>Mengubah Nama Attribute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Melakukan Filter By Ranges</vt:lpstr>
      <vt:lpstr>Menghilangkan Simbol Tidak Berguna Pada Attribute</vt:lpstr>
      <vt:lpstr>Presentasi PowerPoint</vt:lpstr>
      <vt:lpstr>Presentasi PowerPoint</vt:lpstr>
      <vt:lpstr>Presentasi PowerPoint</vt:lpstr>
      <vt:lpstr>Presentasi PowerPoint</vt:lpstr>
      <vt:lpstr>Presentasi PowerPoint</vt:lpstr>
      <vt:lpstr>Mengubah Tipe Data Real (Pecahan) Menjadi Integer (Bulat)</vt:lpstr>
      <vt:lpstr>Presentasi PowerPoint</vt:lpstr>
      <vt:lpstr>Presentasi PowerPoint</vt:lpstr>
      <vt:lpstr>Presentasi PowerPoint</vt:lpstr>
      <vt:lpstr>Mengubah Tipe Data 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Analytics Prodi Psikologi Kelas III &amp; IV</dc:title>
  <dc:creator>Sulistyo Dwisancoko</dc:creator>
  <cp:lastModifiedBy>Sulistyo Dwisancoko</cp:lastModifiedBy>
  <cp:revision>5</cp:revision>
  <dcterms:created xsi:type="dcterms:W3CDTF">2021-10-31T01:41:16Z</dcterms:created>
  <dcterms:modified xsi:type="dcterms:W3CDTF">2021-11-06T01:30:41Z</dcterms:modified>
</cp:coreProperties>
</file>